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38"/>
  </p:notesMasterIdLst>
  <p:sldIdLst>
    <p:sldId id="256" r:id="rId2"/>
    <p:sldId id="664" r:id="rId3"/>
    <p:sldId id="619" r:id="rId4"/>
    <p:sldId id="623" r:id="rId5"/>
    <p:sldId id="626" r:id="rId6"/>
    <p:sldId id="627" r:id="rId7"/>
    <p:sldId id="550" r:id="rId8"/>
    <p:sldId id="628" r:id="rId9"/>
    <p:sldId id="553" r:id="rId10"/>
    <p:sldId id="666" r:id="rId11"/>
    <p:sldId id="512" r:id="rId12"/>
    <p:sldId id="667" r:id="rId13"/>
    <p:sldId id="538" r:id="rId14"/>
    <p:sldId id="634" r:id="rId15"/>
    <p:sldId id="542" r:id="rId16"/>
    <p:sldId id="680" r:id="rId17"/>
    <p:sldId id="535" r:id="rId18"/>
    <p:sldId id="635" r:id="rId19"/>
    <p:sldId id="684" r:id="rId20"/>
    <p:sldId id="685" r:id="rId21"/>
    <p:sldId id="686" r:id="rId22"/>
    <p:sldId id="576" r:id="rId23"/>
    <p:sldId id="643" r:id="rId24"/>
    <p:sldId id="575" r:id="rId25"/>
    <p:sldId id="690" r:id="rId26"/>
    <p:sldId id="647" r:id="rId27"/>
    <p:sldId id="648" r:id="rId28"/>
    <p:sldId id="558" r:id="rId29"/>
    <p:sldId id="267" r:id="rId30"/>
    <p:sldId id="640" r:id="rId31"/>
    <p:sldId id="348" r:id="rId32"/>
    <p:sldId id="261" r:id="rId33"/>
    <p:sldId id="637" r:id="rId34"/>
    <p:sldId id="262" r:id="rId35"/>
    <p:sldId id="689" r:id="rId36"/>
    <p:sldId id="68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0E0"/>
    <a:srgbClr val="DFA0C1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0"/>
    <p:restoredTop sz="91418"/>
  </p:normalViewPr>
  <p:slideViewPr>
    <p:cSldViewPr snapToGrid="0" snapToObjects="1">
      <p:cViewPr varScale="1">
        <p:scale>
          <a:sx n="78" d="100"/>
          <a:sy n="78" d="100"/>
        </p:scale>
        <p:origin x="1352" y="184"/>
      </p:cViewPr>
      <p:guideLst/>
    </p:cSldViewPr>
  </p:slideViewPr>
  <p:outlineViewPr>
    <p:cViewPr>
      <p:scale>
        <a:sx n="33" d="100"/>
        <a:sy n="33" d="100"/>
      </p:scale>
      <p:origin x="0" y="-285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CEBA-46F4-264D-9071-C8D5A575DB76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22B23-3BD4-5349-A3CE-D4BC9C22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3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22B23-3BD4-5349-A3CE-D4BC9C2253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22B23-3BD4-5349-A3CE-D4BC9C2253D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12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22B23-3BD4-5349-A3CE-D4BC9C2253D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93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418CDB-F514-4A24-980A-2AD422A5672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9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22B23-3BD4-5349-A3CE-D4BC9C2253D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9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Published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22B23-3BD4-5349-A3CE-D4BC9C2253D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369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22B23-3BD4-5349-A3CE-D4BC9C2253D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7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E4DCD-8B9E-44F0-9D5C-8F8F0595C1A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55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F49D3-CBB6-48AE-A58C-F2C1872F0C9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2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453CA7-E56E-469A-8148-BC7F86D0CC6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3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453CA7-E56E-469A-8148-BC7F86D0CC6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5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F49D3-CBB6-48AE-A58C-F2C1872F0C9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4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F49D3-CBB6-48AE-A58C-F2C1872F0C9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6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22B23-3BD4-5349-A3CE-D4BC9C2253D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1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22B23-3BD4-5349-A3CE-D4BC9C2253D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2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6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2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6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00A7-800D-4091-ABA9-2588D706FA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6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/>
          <a:lstStyle>
            <a:lvl1pPr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>
              <a:spcAft>
                <a:spcPts val="0"/>
              </a:spcAft>
              <a:defRPr sz="20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defRPr sz="1800"/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F96AAE-BE8F-B940-BC02-D9A297518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367" y="5628794"/>
            <a:ext cx="1028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3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t">
            <a:normAutofit/>
          </a:bodyPr>
          <a:lstStyle>
            <a:lvl1pPr>
              <a:spcBef>
                <a:spcPts val="72"/>
              </a:spcBef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  <a:lvl2pPr>
              <a:spcBef>
                <a:spcPts val="72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>
              <a:spcBef>
                <a:spcPts val="72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3pPr>
            <a:lvl4pPr>
              <a:spcBef>
                <a:spcPts val="72"/>
              </a:spcBef>
              <a:spcAft>
                <a:spcPts val="0"/>
              </a:spcAft>
              <a:defRPr sz="1800"/>
            </a:lvl4pPr>
            <a:lvl5pPr marL="1653750" indent="-285750">
              <a:buFont typeface="Wingdings" pitchFamily="2" charset="2"/>
              <a:buChar char="§"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E035F82-7041-B343-9593-052121987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367" y="5628794"/>
            <a:ext cx="1028700" cy="10541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E7B165-CC4D-4C43-A7B7-C86F7C956C5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88417" y="2228002"/>
            <a:ext cx="5422390" cy="3633047"/>
          </a:xfrm>
        </p:spPr>
        <p:txBody>
          <a:bodyPr anchor="t">
            <a:normAutofit/>
          </a:bodyPr>
          <a:lstStyle>
            <a:lvl1pPr>
              <a:spcBef>
                <a:spcPts val="72"/>
              </a:spcBef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  <a:lvl2pPr>
              <a:spcBef>
                <a:spcPts val="72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>
              <a:spcBef>
                <a:spcPts val="72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3pPr>
            <a:lvl4pPr>
              <a:spcBef>
                <a:spcPts val="72"/>
              </a:spcBef>
              <a:spcAft>
                <a:spcPts val="0"/>
              </a:spcAft>
              <a:defRPr sz="1800"/>
            </a:lvl4pPr>
            <a:lvl5pPr marL="1653750" indent="-285750">
              <a:spcBef>
                <a:spcPts val="72"/>
              </a:spcBef>
              <a:spcAft>
                <a:spcPts val="0"/>
              </a:spcAft>
              <a:buFont typeface="Wingdings" pitchFamily="2" charset="2"/>
              <a:buChar char="§"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7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/>
            </a:lvl1pPr>
            <a:lvl2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1" cy="55337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/>
            </a:lvl1pPr>
            <a:lvl2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689423F-1C86-174F-AC92-3EB63A355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367" y="5628794"/>
            <a:ext cx="1028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324B3AC-EEC4-324B-9554-067FF1F57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367" y="5628794"/>
            <a:ext cx="1028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2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59010A4-E313-B949-AAB5-327258A02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367" y="5628794"/>
            <a:ext cx="1028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3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>
            <a:normAutofit/>
          </a:bodyPr>
          <a:lstStyle>
            <a:lvl1pPr marL="306000" marR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  <a:tabLst/>
              <a:defRPr sz="2000">
                <a:solidFill>
                  <a:schemeClr val="tx2"/>
                </a:solidFill>
              </a:defRPr>
            </a:lvl1pPr>
            <a:lvl2pPr marL="630000" marR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  <a:tabLst/>
              <a:defRPr sz="1800">
                <a:solidFill>
                  <a:schemeClr val="tx2"/>
                </a:solidFill>
              </a:defRPr>
            </a:lvl2pPr>
            <a:lvl3pPr marL="900000" marR="0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  <a:tabLst/>
              <a:defRPr sz="1600">
                <a:solidFill>
                  <a:schemeClr val="tx2"/>
                </a:solidFill>
              </a:defRPr>
            </a:lvl3pPr>
            <a:lvl4pPr marL="1242000" marR="0" indent="-234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  <a:tabLst/>
              <a:defRPr sz="1400">
                <a:solidFill>
                  <a:schemeClr val="tx2"/>
                </a:solidFill>
              </a:defRPr>
            </a:lvl4pPr>
            <a:lvl5pPr marL="1602000" marR="0" indent="-234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  <a:tabLst/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00000" marR="0" lvl="2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42000" marR="0" lvl="3" indent="-234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602000" marR="0" lvl="4" indent="-234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D8931BA-AFAC-9C4F-B996-7292879FE0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3988" y="4714875"/>
            <a:ext cx="2705100" cy="17859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/>
          <a:lstStyle/>
          <a:p>
            <a:endParaRPr lang="en-US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AF8A3F1-6D6F-1B45-B80D-11CCA3AF5F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15388" y="2871788"/>
            <a:ext cx="2933700" cy="1846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5FD0620-06E7-4F4D-B3E5-BBF1FE008B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367" y="5628794"/>
            <a:ext cx="1028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063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sv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3A772-8750-0944-8AE9-6E0E56E7E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960" y="1507414"/>
            <a:ext cx="7295507" cy="163583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400" dirty="0"/>
              <a:t>Chronic Kidney Disease : </a:t>
            </a:r>
            <a:br>
              <a:rPr lang="en-GB" sz="4400" dirty="0"/>
            </a:br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complex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E301-EF51-324D-8B54-5DE018943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42" y="1507414"/>
            <a:ext cx="3559085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en-GB" sz="3500" cap="none" dirty="0"/>
              <a:t>Martha Cannon </a:t>
            </a:r>
            <a:br>
              <a:rPr lang="en-GB" sz="3600" cap="none" dirty="0"/>
            </a:br>
            <a:r>
              <a:rPr lang="en-GB" sz="2100" cap="none" dirty="0"/>
              <a:t>BA VetMB DSAM(Fel) FRCVS </a:t>
            </a:r>
          </a:p>
          <a:p>
            <a:pPr algn="r"/>
            <a:r>
              <a:rPr lang="en-GB" sz="2100" cap="none" dirty="0"/>
              <a:t>RCVS Specialist in Feline Medicine</a:t>
            </a:r>
          </a:p>
          <a:p>
            <a:pPr algn="r"/>
            <a:endParaRPr lang="en-GB" sz="3600" cap="none" dirty="0"/>
          </a:p>
          <a:p>
            <a:pPr algn="r"/>
            <a:r>
              <a:rPr lang="en-GB" sz="3500" cap="none" dirty="0"/>
              <a:t>Oxford Cat Clini</a:t>
            </a:r>
            <a:r>
              <a:rPr lang="en-GB" sz="4800" cap="none" dirty="0"/>
              <a:t>c</a:t>
            </a:r>
          </a:p>
          <a:p>
            <a:pPr algn="r"/>
            <a:endParaRPr lang="en-GB" sz="2000" cap="non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5" descr="Cat and Pax">
            <a:extLst>
              <a:ext uri="{FF2B5EF4-FFF2-40B4-BE49-F238E27FC236}">
                <a16:creationId xmlns:a16="http://schemas.microsoft.com/office/drawing/2014/main" id="{4BF69813-601D-8642-88C8-886C29C3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t="16429" r="12711" b="27176"/>
          <a:stretch>
            <a:fillRect/>
          </a:stretch>
        </p:blipFill>
        <p:spPr bwMode="auto">
          <a:xfrm>
            <a:off x="6304030" y="3143249"/>
            <a:ext cx="5199897" cy="2991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Goblin: 14 y/o FN DLH: </a:t>
            </a:r>
            <a:r>
              <a:rPr lang="en-GB" dirty="0">
                <a:solidFill>
                  <a:srgbClr val="EFD0E0"/>
                </a:solidFill>
              </a:rPr>
              <a:t>IRIS stage 2 CKD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98410" y="2095286"/>
            <a:ext cx="4534447" cy="3835251"/>
          </a:xfrm>
        </p:spPr>
        <p:txBody>
          <a:bodyPr>
            <a:normAutofit lnSpcReduction="10000"/>
          </a:bodyPr>
          <a:lstStyle/>
          <a:p>
            <a:pPr marL="312738" indent="-312738"/>
            <a:r>
              <a:rPr lang="en-GB" sz="2400" dirty="0"/>
              <a:t>Veterinary Problem List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Poor appetite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BCS 2/5, severe muscle loss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Dehydration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Constipation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Dental disease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Likely arthritis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Anaemia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UTI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Relative Hyperphosphatemia</a:t>
            </a:r>
          </a:p>
          <a:p>
            <a:pPr marL="312738" indent="-312738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736431-E2F8-F845-A71B-1D9D3D7EA6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59143" y="2095286"/>
            <a:ext cx="5422390" cy="411793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Owner’s Problem List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Poor appetite, won’t eat “right” diet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Progressive weight loss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Withdrawn and lethargic behaviour</a:t>
            </a:r>
          </a:p>
          <a:p>
            <a:pPr marL="635000" indent="-309563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Toileting outside the litter tray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First Priorities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Appetite / Food intake / Bodyweight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Hydration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Analgesia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Environment / Behavioural Needs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CBF555-7F31-014B-AFD0-8E7A05462C9D}"/>
              </a:ext>
            </a:extLst>
          </p:cNvPr>
          <p:cNvSpPr/>
          <p:nvPr/>
        </p:nvSpPr>
        <p:spPr>
          <a:xfrm>
            <a:off x="1168447" y="2467698"/>
            <a:ext cx="5213086" cy="528320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AA73BF-4A39-8D40-8FD6-98A36BECBBF1}"/>
              </a:ext>
            </a:extLst>
          </p:cNvPr>
          <p:cNvSpPr/>
          <p:nvPr/>
        </p:nvSpPr>
        <p:spPr>
          <a:xfrm>
            <a:off x="1063795" y="4512694"/>
            <a:ext cx="5422390" cy="528320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865A2A-E9BB-AA46-9E26-A1D20D9095A0}"/>
              </a:ext>
            </a:extLst>
          </p:cNvPr>
          <p:cNvSpPr/>
          <p:nvPr/>
        </p:nvSpPr>
        <p:spPr>
          <a:xfrm>
            <a:off x="6486185" y="2312403"/>
            <a:ext cx="4325143" cy="961302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CKD Treatment Priority No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551" y="2004240"/>
            <a:ext cx="8326929" cy="3959060"/>
          </a:xfrm>
        </p:spPr>
        <p:txBody>
          <a:bodyPr>
            <a:normAutofit fontScale="92500"/>
          </a:bodyPr>
          <a:lstStyle/>
          <a:p>
            <a:pPr marL="452438" indent="-452438"/>
            <a:r>
              <a:rPr lang="en-GB" sz="3900" dirty="0"/>
              <a:t>Get Them Eating, Then Keep Them Eating</a:t>
            </a:r>
          </a:p>
          <a:p>
            <a:pPr marL="889000" indent="-400050"/>
            <a:r>
              <a:rPr lang="en-GB" dirty="0">
                <a:solidFill>
                  <a:schemeClr val="tx1"/>
                </a:solidFill>
              </a:rPr>
              <a:t>Poor appetite reflects nausea, azotaemia,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dehydration, pain</a:t>
            </a:r>
          </a:p>
          <a:p>
            <a:pPr marL="889000" indent="-400050"/>
            <a:r>
              <a:rPr lang="en-GB" dirty="0">
                <a:solidFill>
                  <a:schemeClr val="tx1"/>
                </a:solidFill>
              </a:rPr>
              <a:t>Poor food intake causes weight loss,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dehydration, azotaemia,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hypokalaemia, anaemia, weakness... ... misery</a:t>
            </a:r>
          </a:p>
          <a:p>
            <a:pPr marL="889000" indent="-400050"/>
            <a:r>
              <a:rPr lang="en-GB" dirty="0">
                <a:solidFill>
                  <a:schemeClr val="tx1"/>
                </a:solidFill>
              </a:rPr>
              <a:t>Loss of LBM contributes to progression of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kidney disease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eating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4034" y="2801853"/>
            <a:ext cx="2931757" cy="378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06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Improving  Appetite  in  </a:t>
            </a:r>
            <a:r>
              <a:rPr lang="en-GB" dirty="0" err="1"/>
              <a:t>ckd</a:t>
            </a:r>
            <a:endParaRPr lang="en-GB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423" y="2096216"/>
            <a:ext cx="9357785" cy="4178808"/>
          </a:xfrm>
        </p:spPr>
        <p:txBody>
          <a:bodyPr>
            <a:normAutofit lnSpcReduction="10000"/>
          </a:bodyPr>
          <a:lstStyle/>
          <a:p>
            <a:pPr marL="0" indent="269875">
              <a:spcBef>
                <a:spcPts val="0"/>
              </a:spcBef>
              <a:defRPr/>
            </a:pPr>
            <a:r>
              <a:rPr lang="en-GB" sz="3200" dirty="0">
                <a:sym typeface="Wingdings"/>
              </a:rPr>
              <a:t>Fluid Balance</a:t>
            </a:r>
          </a:p>
          <a:p>
            <a:pPr marL="274638" lvl="1" indent="49213">
              <a:spcBef>
                <a:spcPts val="0"/>
              </a:spcBef>
              <a:buNone/>
              <a:defRPr/>
            </a:pP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Dehydration </a:t>
            </a:r>
            <a:r>
              <a:rPr lang="en-GB" sz="2800" dirty="0">
                <a:sym typeface="Wingdings" pitchFamily="2" charset="2"/>
              </a:rPr>
              <a:t> nausea, poor appetite, pain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, r</a:t>
            </a:r>
            <a:r>
              <a:rPr lang="en-GB" sz="2800" dirty="0">
                <a:sym typeface="Wingdings" pitchFamily="2" charset="2"/>
              </a:rPr>
              <a:t>educed renal perfusion</a:t>
            </a:r>
            <a:endParaRPr lang="en-GB" sz="2800" dirty="0">
              <a:sym typeface="Wingdings"/>
            </a:endParaRPr>
          </a:p>
          <a:p>
            <a:pPr marL="304800" indent="-287338">
              <a:spcBef>
                <a:spcPts val="0"/>
              </a:spcBef>
              <a:defRPr/>
            </a:pPr>
            <a:r>
              <a:rPr lang="en-GB" sz="3200" dirty="0"/>
              <a:t>Manage Nausea</a:t>
            </a:r>
          </a:p>
          <a:p>
            <a:pPr marL="304800" indent="-287338">
              <a:spcBef>
                <a:spcPts val="0"/>
              </a:spcBef>
              <a:defRPr/>
            </a:pPr>
            <a:r>
              <a:rPr lang="en-GB" sz="3200" dirty="0"/>
              <a:t>Analgesia</a:t>
            </a:r>
          </a:p>
          <a:p>
            <a:pPr marL="304800" indent="-287338">
              <a:spcBef>
                <a:spcPts val="0"/>
              </a:spcBef>
              <a:defRPr/>
            </a:pPr>
            <a:r>
              <a:rPr lang="en-GB" sz="3200" dirty="0"/>
              <a:t>Manage other concurrent disease</a:t>
            </a:r>
          </a:p>
          <a:p>
            <a:pPr marL="628800" lvl="1" indent="-287338">
              <a:spcBef>
                <a:spcPts val="0"/>
              </a:spcBef>
              <a:defRPr/>
            </a:pPr>
            <a:r>
              <a:rPr lang="en-GB" sz="2800" dirty="0"/>
              <a:t>Constipation, UTI, arthritis, dental disease</a:t>
            </a:r>
            <a:endParaRPr lang="en-GB" sz="2400" dirty="0"/>
          </a:p>
          <a:p>
            <a:pPr marL="325438" lvl="1" indent="-325438">
              <a:spcBef>
                <a:spcPts val="0"/>
              </a:spcBef>
              <a:defRPr/>
            </a:pPr>
            <a:r>
              <a:rPr lang="en-GB" sz="3200" dirty="0">
                <a:solidFill>
                  <a:schemeClr val="accent2"/>
                </a:solidFill>
              </a:rPr>
              <a:t>Anti-acids?</a:t>
            </a:r>
          </a:p>
          <a:p>
            <a:pPr marL="325438" lvl="2" indent="-312738">
              <a:spcBef>
                <a:spcPts val="0"/>
              </a:spcBef>
              <a:defRPr/>
            </a:pPr>
            <a:r>
              <a:rPr lang="en-GB" sz="2800" dirty="0">
                <a:sym typeface="Wingdings"/>
              </a:rPr>
              <a:t>Appetite Stimulant – if still needed</a:t>
            </a:r>
          </a:p>
        </p:txBody>
      </p:sp>
      <p:pic>
        <p:nvPicPr>
          <p:cNvPr id="55300" name="Picture 8" descr="21-04-03 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0000" y="3232298"/>
            <a:ext cx="2082000" cy="362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7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CKD Treatment Priority No 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88" y="2102422"/>
            <a:ext cx="10297223" cy="4525962"/>
          </a:xfrm>
        </p:spPr>
        <p:txBody>
          <a:bodyPr>
            <a:normAutofit fontScale="92500"/>
          </a:bodyPr>
          <a:lstStyle/>
          <a:p>
            <a:pPr marL="762000" indent="-457200">
              <a:defRPr/>
            </a:pPr>
            <a:r>
              <a:rPr lang="en-GB" sz="3200" dirty="0">
                <a:sym typeface="Wingdings" pitchFamily="2" charset="2"/>
              </a:rPr>
              <a:t>Maintain good hydration</a:t>
            </a:r>
          </a:p>
          <a:p>
            <a:pPr marL="1033463" lvl="1" indent="-404813">
              <a:defRPr/>
            </a:pPr>
            <a:r>
              <a:rPr lang="en-GB" sz="2800" dirty="0">
                <a:sym typeface="Wingdings" pitchFamily="2" charset="2"/>
              </a:rPr>
              <a:t>Polyuria  polydipsia</a:t>
            </a:r>
          </a:p>
          <a:p>
            <a:pPr marL="1339975" lvl="2" indent="-307975">
              <a:defRPr/>
            </a:pPr>
            <a:r>
              <a:rPr lang="en-GB" sz="2800" dirty="0">
                <a:sym typeface="Wingdings" pitchFamily="2" charset="2"/>
              </a:rPr>
              <a:t>Inadequate compensatory polydipsia  dehydration</a:t>
            </a:r>
          </a:p>
          <a:p>
            <a:pPr marL="979488" lvl="1" indent="-350838">
              <a:defRPr/>
            </a:pPr>
            <a:r>
              <a:rPr lang="en-GB" sz="2800" dirty="0">
                <a:sym typeface="Wingdings" pitchFamily="2" charset="2"/>
              </a:rPr>
              <a:t>Inappetence  reduced oral fluid intake</a:t>
            </a:r>
          </a:p>
          <a:p>
            <a:pPr marL="1393950" lvl="2" indent="-361950">
              <a:defRPr/>
            </a:pPr>
            <a:r>
              <a:rPr lang="en-GB" sz="2800" dirty="0"/>
              <a:t>Cats “expect” to get most of their fluid intake from their food</a:t>
            </a:r>
          </a:p>
          <a:p>
            <a:pPr marL="1431925" lvl="3" indent="0">
              <a:buNone/>
              <a:defRPr/>
            </a:pPr>
            <a:r>
              <a:rPr lang="en-GB" sz="2400" dirty="0">
                <a:sym typeface="Wingdings" pitchFamily="2" charset="2"/>
              </a:rPr>
              <a:t>Cat’s Brain says “Not hungry = Not in need of fluid”</a:t>
            </a:r>
          </a:p>
          <a:p>
            <a:pPr marL="979488" lvl="1" indent="-293688">
              <a:defRPr/>
            </a:pP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Dehydration:</a:t>
            </a:r>
          </a:p>
          <a:p>
            <a:pPr marL="1446488" lvl="2" indent="-490538">
              <a:defRPr/>
            </a:pPr>
            <a:r>
              <a:rPr lang="en-GB" sz="2600" dirty="0">
                <a:sym typeface="Wingdings" pitchFamily="2" charset="2"/>
              </a:rPr>
              <a:t>Increased clinical signs, nausea, pain</a:t>
            </a:r>
          </a:p>
          <a:p>
            <a:pPr marL="1446488" lvl="2" indent="-490538">
              <a:defRPr/>
            </a:pPr>
            <a:r>
              <a:rPr lang="en-GB" sz="2600" dirty="0">
                <a:sym typeface="Wingdings" pitchFamily="2" charset="2"/>
              </a:rPr>
              <a:t>Reduced renal perfusion  reduced renal function</a:t>
            </a:r>
          </a:p>
        </p:txBody>
      </p:sp>
    </p:spTree>
    <p:extLst>
      <p:ext uri="{BB962C8B-B14F-4D97-AF65-F5344CB8AC3E}">
        <p14:creationId xmlns:p14="http://schemas.microsoft.com/office/powerpoint/2010/main" val="177928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improve fluid balance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88" y="2102422"/>
            <a:ext cx="10297223" cy="4525962"/>
          </a:xfrm>
        </p:spPr>
        <p:txBody>
          <a:bodyPr>
            <a:normAutofit/>
          </a:bodyPr>
          <a:lstStyle/>
          <a:p>
            <a:pPr marL="762000" indent="-457200">
              <a:defRPr/>
            </a:pPr>
            <a:r>
              <a:rPr lang="en-GB" sz="3200" dirty="0">
                <a:sym typeface="Wingdings" pitchFamily="2" charset="2"/>
              </a:rPr>
              <a:t>Clinically detectable dehydration ≥ 5%</a:t>
            </a:r>
          </a:p>
          <a:p>
            <a:pPr marL="1069975" lvl="1" indent="-307975">
              <a:defRPr/>
            </a:pPr>
            <a:r>
              <a:rPr lang="en-GB" sz="2800" dirty="0">
                <a:sym typeface="Wingdings" pitchFamily="2" charset="2"/>
              </a:rPr>
              <a:t>I/V fluids indicated, if owner amenable</a:t>
            </a:r>
          </a:p>
          <a:p>
            <a:pPr marL="762000" indent="-457200">
              <a:defRPr/>
            </a:pPr>
            <a:r>
              <a:rPr lang="en-GB" sz="3200" dirty="0">
                <a:sym typeface="Wingdings" pitchFamily="2" charset="2"/>
              </a:rPr>
              <a:t>Subclinical dehydration</a:t>
            </a:r>
          </a:p>
          <a:p>
            <a:pPr marL="1123950" lvl="1" indent="-361950">
              <a:defRPr/>
            </a:pPr>
            <a:r>
              <a:rPr lang="en-GB" sz="2800" dirty="0"/>
              <a:t>Oral fluids</a:t>
            </a:r>
          </a:p>
          <a:p>
            <a:pPr marL="1393950" lvl="2" indent="-361950">
              <a:defRPr/>
            </a:pPr>
            <a:r>
              <a:rPr lang="en-GB" sz="2800" dirty="0"/>
              <a:t>Wet food, tasty fluids, increased number of water bowls etc.</a:t>
            </a:r>
          </a:p>
          <a:p>
            <a:pPr marL="1123950" lvl="1" indent="-361950">
              <a:defRPr/>
            </a:pPr>
            <a:r>
              <a:rPr lang="en-GB" sz="2800" dirty="0">
                <a:sym typeface="Wingdings" pitchFamily="2" charset="2"/>
              </a:rPr>
              <a:t>Subcutaneous fluids</a:t>
            </a:r>
          </a:p>
          <a:p>
            <a:pPr marL="1393950" lvl="2" indent="-361950">
              <a:defRPr/>
            </a:pPr>
            <a:r>
              <a:rPr lang="en-GB" sz="2600" dirty="0">
                <a:sym typeface="Wingdings" pitchFamily="2" charset="2"/>
              </a:rPr>
              <a:t>In clinic, or at home</a:t>
            </a:r>
          </a:p>
          <a:p>
            <a:pPr marL="1393950" lvl="2" indent="-361950">
              <a:defRPr/>
            </a:pPr>
            <a:r>
              <a:rPr lang="en-GB" sz="2600" dirty="0">
                <a:sym typeface="Wingdings" pitchFamily="2" charset="2"/>
              </a:rPr>
              <a:t>80-150 mls per time, 2-3 x per week, or more if needed</a:t>
            </a:r>
          </a:p>
        </p:txBody>
      </p:sp>
    </p:spTree>
    <p:extLst>
      <p:ext uri="{BB962C8B-B14F-4D97-AF65-F5344CB8AC3E}">
        <p14:creationId xmlns:p14="http://schemas.microsoft.com/office/powerpoint/2010/main" val="398336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9730" y="512024"/>
            <a:ext cx="509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www.iCatCare.org/advice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5E0891-F820-8A47-B8A7-7C5C607A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39152"/>
            <a:ext cx="5647169" cy="47423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CA810-C22F-7748-A10E-2D9CAE509604}"/>
              </a:ext>
            </a:extLst>
          </p:cNvPr>
          <p:cNvSpPr txBox="1"/>
          <p:nvPr/>
        </p:nvSpPr>
        <p:spPr>
          <a:xfrm>
            <a:off x="6096000" y="906906"/>
            <a:ext cx="509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You Tube - iCatCare</a:t>
            </a:r>
          </a:p>
        </p:txBody>
      </p:sp>
      <p:pic>
        <p:nvPicPr>
          <p:cNvPr id="5" name="Picture 4" descr="A picture containing text, screenshot, cat&#10;&#10;Description automatically generated">
            <a:extLst>
              <a:ext uri="{FF2B5EF4-FFF2-40B4-BE49-F238E27FC236}">
                <a16:creationId xmlns:a16="http://schemas.microsoft.com/office/drawing/2014/main" id="{B9A866DD-04F6-074F-AC21-B35388D8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0" y="1230071"/>
            <a:ext cx="4922529" cy="45271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109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Improving  Appetite  in  </a:t>
            </a:r>
            <a:r>
              <a:rPr lang="en-GB" dirty="0" err="1"/>
              <a:t>ckd</a:t>
            </a:r>
            <a:endParaRPr lang="en-GB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423" y="2096216"/>
            <a:ext cx="9357785" cy="4178808"/>
          </a:xfrm>
        </p:spPr>
        <p:txBody>
          <a:bodyPr>
            <a:normAutofit fontScale="92500" lnSpcReduction="10000"/>
          </a:bodyPr>
          <a:lstStyle/>
          <a:p>
            <a:pPr marL="0" indent="269875">
              <a:spcBef>
                <a:spcPts val="0"/>
              </a:spcBef>
              <a:defRPr/>
            </a:pPr>
            <a:r>
              <a:rPr lang="en-GB" sz="3600" dirty="0">
                <a:sym typeface="Wingdings"/>
              </a:rPr>
              <a:t>Fluid Balance</a:t>
            </a:r>
          </a:p>
          <a:p>
            <a:pPr marL="274638" lvl="1" indent="49213">
              <a:spcBef>
                <a:spcPts val="0"/>
              </a:spcBef>
              <a:buNone/>
              <a:defRPr/>
            </a:pPr>
            <a:r>
              <a:rPr lang="en-GB" sz="3200" dirty="0">
                <a:solidFill>
                  <a:schemeClr val="tx1"/>
                </a:solidFill>
                <a:sym typeface="Wingdings" pitchFamily="2" charset="2"/>
              </a:rPr>
              <a:t>Dehydration </a:t>
            </a:r>
            <a:r>
              <a:rPr lang="en-GB" sz="3200" dirty="0">
                <a:sym typeface="Wingdings" pitchFamily="2" charset="2"/>
              </a:rPr>
              <a:t> nausea, poor appetite, pain</a:t>
            </a:r>
            <a:r>
              <a:rPr lang="en-GB" sz="3200" dirty="0">
                <a:solidFill>
                  <a:schemeClr val="tx1"/>
                </a:solidFill>
                <a:sym typeface="Wingdings" pitchFamily="2" charset="2"/>
              </a:rPr>
              <a:t>, r</a:t>
            </a:r>
            <a:r>
              <a:rPr lang="en-GB" sz="3200" dirty="0">
                <a:sym typeface="Wingdings" pitchFamily="2" charset="2"/>
              </a:rPr>
              <a:t>educed renal perfusion</a:t>
            </a:r>
            <a:endParaRPr lang="en-GB" sz="3200" dirty="0">
              <a:sym typeface="Wingdings"/>
            </a:endParaRPr>
          </a:p>
          <a:p>
            <a:pPr marL="304800" indent="-287338">
              <a:spcBef>
                <a:spcPts val="0"/>
              </a:spcBef>
              <a:defRPr/>
            </a:pPr>
            <a:r>
              <a:rPr lang="en-GB" sz="3600" dirty="0"/>
              <a:t>Manage Nausea</a:t>
            </a:r>
          </a:p>
          <a:p>
            <a:pPr marL="304800" indent="-287338">
              <a:spcBef>
                <a:spcPts val="0"/>
              </a:spcBef>
              <a:defRPr/>
            </a:pPr>
            <a:r>
              <a:rPr lang="en-GB" sz="3600" dirty="0"/>
              <a:t>Analgesia</a:t>
            </a:r>
          </a:p>
          <a:p>
            <a:pPr marL="304800" indent="-287338">
              <a:spcBef>
                <a:spcPts val="0"/>
              </a:spcBef>
              <a:defRPr/>
            </a:pPr>
            <a:r>
              <a:rPr lang="en-GB" sz="3600" dirty="0"/>
              <a:t>Manage other concurrent disease</a:t>
            </a:r>
          </a:p>
          <a:p>
            <a:pPr marL="628800" lvl="1" indent="-287338">
              <a:spcBef>
                <a:spcPts val="0"/>
              </a:spcBef>
              <a:defRPr/>
            </a:pPr>
            <a:r>
              <a:rPr lang="en-GB" sz="3200" dirty="0"/>
              <a:t>Constipation, UTI, arthritis, dental disease</a:t>
            </a:r>
            <a:endParaRPr lang="en-GB" sz="2800" dirty="0"/>
          </a:p>
          <a:p>
            <a:pPr marL="325438" lvl="1" indent="-325438">
              <a:spcBef>
                <a:spcPts val="0"/>
              </a:spcBef>
              <a:defRPr/>
            </a:pPr>
            <a:r>
              <a:rPr lang="en-GB" sz="3600" dirty="0">
                <a:solidFill>
                  <a:schemeClr val="accent2"/>
                </a:solidFill>
              </a:rPr>
              <a:t>Anti-acids?</a:t>
            </a:r>
          </a:p>
          <a:p>
            <a:pPr marL="325438" lvl="2" indent="-312738">
              <a:spcBef>
                <a:spcPts val="0"/>
              </a:spcBef>
              <a:defRPr/>
            </a:pPr>
            <a:r>
              <a:rPr lang="en-GB" sz="3200" dirty="0">
                <a:sym typeface="Wingdings"/>
              </a:rPr>
              <a:t>Appetite Stimulant – if still needed</a:t>
            </a:r>
          </a:p>
        </p:txBody>
      </p:sp>
      <p:pic>
        <p:nvPicPr>
          <p:cNvPr id="55300" name="Picture 8" descr="21-04-03 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0000" y="3232298"/>
            <a:ext cx="2082000" cy="362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9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Anti-nausea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763" y="2166270"/>
            <a:ext cx="11029615" cy="4305632"/>
          </a:xfrm>
        </p:spPr>
        <p:txBody>
          <a:bodyPr>
            <a:normAutofit fontScale="85000" lnSpcReduction="20000"/>
          </a:bodyPr>
          <a:lstStyle/>
          <a:p>
            <a:pPr marL="304800" indent="-288925">
              <a:defRPr/>
            </a:pPr>
            <a:r>
              <a:rPr lang="en-GB" sz="3200" dirty="0">
                <a:solidFill>
                  <a:schemeClr val="accent2"/>
                </a:solidFill>
              </a:rPr>
              <a:t>Maropitant (Cerenia; Zoetis), </a:t>
            </a:r>
            <a:r>
              <a:rPr lang="en-GB" sz="3200" dirty="0">
                <a:solidFill>
                  <a:schemeClr val="tx2"/>
                </a:solidFill>
              </a:rPr>
              <a:t>4 mg p/o once daily (1/4 tablet)</a:t>
            </a:r>
          </a:p>
          <a:p>
            <a:pPr marL="628650" lvl="1" indent="-271463">
              <a:defRPr/>
            </a:pPr>
            <a:r>
              <a:rPr lang="en-GB" sz="2400" dirty="0">
                <a:solidFill>
                  <a:schemeClr val="tx2"/>
                </a:solidFill>
              </a:rPr>
              <a:t>Central and peripheral activity</a:t>
            </a:r>
          </a:p>
          <a:p>
            <a:pPr marL="628650" lvl="1" indent="-271463">
              <a:defRPr/>
            </a:pPr>
            <a:r>
              <a:rPr lang="en-GB" sz="2400" dirty="0">
                <a:solidFill>
                  <a:schemeClr val="tx2"/>
                </a:solidFill>
              </a:rPr>
              <a:t>Long term use:</a:t>
            </a:r>
          </a:p>
          <a:p>
            <a:pPr marL="846138" lvl="2" indent="-211138">
              <a:defRPr/>
            </a:pPr>
            <a:r>
              <a:rPr lang="en-GB" sz="2200" dirty="0">
                <a:solidFill>
                  <a:schemeClr val="accent2"/>
                </a:solidFill>
              </a:rPr>
              <a:t>Daily dosing, or every other day if effect is adequate</a:t>
            </a:r>
          </a:p>
          <a:p>
            <a:r>
              <a:rPr lang="en-US" sz="3200" dirty="0"/>
              <a:t>Mirtazapine: </a:t>
            </a:r>
            <a:r>
              <a:rPr lang="en-US" sz="3200" dirty="0">
                <a:solidFill>
                  <a:schemeClr val="tx2"/>
                </a:solidFill>
              </a:rPr>
              <a:t>2 mg per cat, every other day if CKD</a:t>
            </a:r>
          </a:p>
          <a:p>
            <a:pPr lvl="1"/>
            <a:r>
              <a:rPr lang="en-US" sz="2400" dirty="0"/>
              <a:t>Anti-nausea: Appetite stimulant </a:t>
            </a:r>
          </a:p>
          <a:p>
            <a:pPr lvl="1"/>
            <a:r>
              <a:rPr lang="en-GB" sz="2400" dirty="0"/>
              <a:t>Long term use</a:t>
            </a:r>
            <a:endParaRPr lang="en-GB" sz="2400" dirty="0">
              <a:solidFill>
                <a:schemeClr val="accent2"/>
              </a:solidFill>
            </a:endParaRPr>
          </a:p>
          <a:p>
            <a:pPr marL="276225" indent="-260350">
              <a:defRPr/>
            </a:pPr>
            <a:r>
              <a:rPr lang="en-GB" sz="3200" dirty="0">
                <a:solidFill>
                  <a:schemeClr val="accent2"/>
                </a:solidFill>
              </a:rPr>
              <a:t>Ondansetron</a:t>
            </a:r>
            <a:r>
              <a:rPr lang="en-GB" sz="3200" dirty="0"/>
              <a:t>:</a:t>
            </a:r>
            <a:r>
              <a:rPr lang="en-GB" sz="3200" dirty="0">
                <a:solidFill>
                  <a:schemeClr val="accent2"/>
                </a:solidFill>
              </a:rPr>
              <a:t> </a:t>
            </a:r>
            <a:r>
              <a:rPr lang="en-GB" sz="3200" dirty="0">
                <a:solidFill>
                  <a:schemeClr val="tx2"/>
                </a:solidFill>
              </a:rPr>
              <a:t>2 mg p/o twice daily (1/2 tablet)</a:t>
            </a:r>
          </a:p>
          <a:p>
            <a:pPr marL="635000" lvl="2" indent="-277813">
              <a:defRPr/>
            </a:pPr>
            <a:r>
              <a:rPr lang="en-GB" sz="2400" dirty="0">
                <a:solidFill>
                  <a:schemeClr val="tx2"/>
                </a:solidFill>
              </a:rPr>
              <a:t>HT3 antagonist</a:t>
            </a:r>
          </a:p>
          <a:p>
            <a:pPr marL="635000" lvl="2" indent="-277813">
              <a:defRPr/>
            </a:pPr>
            <a:r>
              <a:rPr lang="en-GB" sz="2400" dirty="0">
                <a:solidFill>
                  <a:schemeClr val="tx2"/>
                </a:solidFill>
              </a:rPr>
              <a:t>Effective and well tolerated. Not licensed for veterinary use</a:t>
            </a:r>
          </a:p>
          <a:p>
            <a:pPr lvl="2" indent="-360363">
              <a:defRPr/>
            </a:pPr>
            <a:endParaRPr lang="en-GB" sz="1400" dirty="0">
              <a:solidFill>
                <a:srgbClr val="FFFF00"/>
              </a:solidFill>
            </a:endParaRPr>
          </a:p>
          <a:p>
            <a:pPr indent="-360363">
              <a:defRPr/>
            </a:pPr>
            <a:r>
              <a:rPr lang="en-GB" sz="3200" dirty="0"/>
              <a:t>(Metoclopramide)</a:t>
            </a:r>
          </a:p>
          <a:p>
            <a:pPr marL="635000" indent="-277813">
              <a:defRPr/>
            </a:pPr>
            <a:r>
              <a:rPr lang="en-GB" sz="2500" dirty="0">
                <a:solidFill>
                  <a:schemeClr val="tx2"/>
                </a:solidFill>
              </a:rPr>
              <a:t>(Little anti-nausea effect in cats)</a:t>
            </a:r>
          </a:p>
        </p:txBody>
      </p:sp>
      <p:pic>
        <p:nvPicPr>
          <p:cNvPr id="8" name="Picture 7" descr="Graphical user interface, chart, funnel chart&#10;&#10;Description automatically generated">
            <a:extLst>
              <a:ext uri="{FF2B5EF4-FFF2-40B4-BE49-F238E27FC236}">
                <a16:creationId xmlns:a16="http://schemas.microsoft.com/office/drawing/2014/main" id="{D61D7597-78CA-554D-B81B-FA73183BF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987" y="4577596"/>
            <a:ext cx="1913543" cy="1275695"/>
          </a:xfrm>
          <a:prstGeom prst="rect">
            <a:avLst/>
          </a:prstGeom>
          <a:ln w="19050">
            <a:noFill/>
          </a:ln>
        </p:spPr>
      </p:pic>
      <p:pic>
        <p:nvPicPr>
          <p:cNvPr id="5" name="Picture 4" descr="Cerenia Tab quar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3530" y="2144492"/>
            <a:ext cx="1317276" cy="1246774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Emeprid Oral Suspension for Cats and Dogs 125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8029" y="5381482"/>
            <a:ext cx="1271200" cy="1271200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4D8AAA1-E92D-5A45-B17A-B0413E4A1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683" y="3466195"/>
            <a:ext cx="2453695" cy="1204642"/>
          </a:xfrm>
          <a:prstGeom prst="rect">
            <a:avLst/>
          </a:prstGeom>
        </p:spPr>
      </p:pic>
      <p:pic>
        <p:nvPicPr>
          <p:cNvPr id="11" name="Graphic 10" descr="Badge Cross outline">
            <a:extLst>
              <a:ext uri="{FF2B5EF4-FFF2-40B4-BE49-F238E27FC236}">
                <a16:creationId xmlns:a16="http://schemas.microsoft.com/office/drawing/2014/main" id="{44C33E66-5825-1D44-A3DB-D067EB568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8418" y="5215444"/>
            <a:ext cx="1722068" cy="17220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Improve  Appetite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424" y="2096216"/>
            <a:ext cx="8435280" cy="4178808"/>
          </a:xfrm>
        </p:spPr>
        <p:txBody>
          <a:bodyPr>
            <a:normAutofit lnSpcReduction="10000"/>
          </a:bodyPr>
          <a:lstStyle/>
          <a:p>
            <a:pPr marL="0" indent="269875">
              <a:spcBef>
                <a:spcPts val="0"/>
              </a:spcBef>
              <a:defRPr/>
            </a:pPr>
            <a:r>
              <a:rPr lang="en-GB" dirty="0">
                <a:sym typeface="Wingdings"/>
              </a:rPr>
              <a:t>Fluid Balance</a:t>
            </a:r>
          </a:p>
          <a:p>
            <a:pPr marL="669925" lvl="2" indent="-344488">
              <a:spcBef>
                <a:spcPts val="0"/>
              </a:spcBef>
              <a:buSzPct val="66000"/>
              <a:defRPr/>
            </a:pPr>
            <a:r>
              <a:rPr lang="en-GB" sz="2400" dirty="0">
                <a:solidFill>
                  <a:schemeClr val="tx2"/>
                </a:solidFill>
              </a:rPr>
              <a:t>Manage clinical and subclinical dehydration</a:t>
            </a:r>
          </a:p>
          <a:p>
            <a:pPr marL="304800" indent="-287338">
              <a:spcBef>
                <a:spcPts val="0"/>
              </a:spcBef>
              <a:defRPr/>
            </a:pPr>
            <a:r>
              <a:rPr lang="en-GB" dirty="0"/>
              <a:t>Manage Nausea</a:t>
            </a:r>
          </a:p>
          <a:p>
            <a:pPr marL="669925" lvl="2" indent="-344488">
              <a:spcBef>
                <a:spcPts val="0"/>
              </a:spcBef>
              <a:buSzPct val="66000"/>
              <a:defRPr/>
            </a:pPr>
            <a:r>
              <a:rPr lang="en-GB" sz="2400" dirty="0">
                <a:solidFill>
                  <a:schemeClr val="tx2"/>
                </a:solidFill>
              </a:rPr>
              <a:t>Mirtazapine</a:t>
            </a:r>
          </a:p>
          <a:p>
            <a:pPr marL="669925" lvl="2" indent="-344488">
              <a:spcBef>
                <a:spcPts val="0"/>
              </a:spcBef>
              <a:buSzPct val="66000"/>
              <a:defRPr/>
            </a:pPr>
            <a:r>
              <a:rPr lang="en-GB" sz="2400" dirty="0">
                <a:solidFill>
                  <a:schemeClr val="tx2"/>
                </a:solidFill>
              </a:rPr>
              <a:t>Maropitant, Ondansetron</a:t>
            </a:r>
          </a:p>
          <a:p>
            <a:pPr marL="399925" lvl="1" indent="-344488">
              <a:spcBef>
                <a:spcPts val="0"/>
              </a:spcBef>
              <a:buSzPct val="66000"/>
              <a:defRPr/>
            </a:pPr>
            <a:r>
              <a:rPr lang="en-GB" sz="2800" dirty="0">
                <a:solidFill>
                  <a:schemeClr val="accent2"/>
                </a:solidFill>
              </a:rPr>
              <a:t>Analgesia</a:t>
            </a:r>
          </a:p>
          <a:p>
            <a:pPr marL="325438" lvl="2" indent="-312738">
              <a:spcBef>
                <a:spcPts val="0"/>
              </a:spcBef>
              <a:defRPr/>
            </a:pPr>
            <a:r>
              <a:rPr lang="en-GB" sz="2800" dirty="0">
                <a:sym typeface="Wingdings"/>
              </a:rPr>
              <a:t>Manage Constipation</a:t>
            </a:r>
          </a:p>
          <a:p>
            <a:pPr marL="325438" lvl="1" indent="-325438">
              <a:spcBef>
                <a:spcPts val="0"/>
              </a:spcBef>
              <a:defRPr/>
            </a:pPr>
            <a:r>
              <a:rPr lang="en-GB" sz="2800" dirty="0">
                <a:solidFill>
                  <a:schemeClr val="accent2"/>
                </a:solidFill>
              </a:rPr>
              <a:t>Anti-acids?</a:t>
            </a:r>
          </a:p>
          <a:p>
            <a:pPr marL="669925" lvl="2" indent="-344488">
              <a:spcBef>
                <a:spcPts val="0"/>
              </a:spcBef>
              <a:buSzPct val="66000"/>
              <a:defRPr/>
            </a:pPr>
            <a:r>
              <a:rPr lang="en-GB" sz="2400" dirty="0">
                <a:solidFill>
                  <a:schemeClr val="tx2"/>
                </a:solidFill>
              </a:rPr>
              <a:t>Omeprazole 1 mg/kg twice daily</a:t>
            </a:r>
            <a:endParaRPr lang="en-GB" sz="2400" dirty="0">
              <a:solidFill>
                <a:schemeClr val="tx2"/>
              </a:solidFill>
              <a:sym typeface="Wingdings"/>
            </a:endParaRPr>
          </a:p>
          <a:p>
            <a:pPr marL="325438" lvl="2" indent="-312738">
              <a:spcBef>
                <a:spcPts val="0"/>
              </a:spcBef>
              <a:defRPr/>
            </a:pPr>
            <a:r>
              <a:rPr lang="en-GB" sz="2600" dirty="0">
                <a:sym typeface="Wingdings"/>
              </a:rPr>
              <a:t>Appetite Stimulants</a:t>
            </a:r>
          </a:p>
          <a:p>
            <a:pPr marL="669925" lvl="2" indent="-344488">
              <a:spcBef>
                <a:spcPts val="0"/>
              </a:spcBef>
              <a:buSzPct val="66000"/>
              <a:defRPr/>
            </a:pPr>
            <a:r>
              <a:rPr lang="en-GB" sz="2400" dirty="0">
                <a:solidFill>
                  <a:schemeClr val="tx2"/>
                </a:solidFill>
              </a:rPr>
              <a:t>Mirtazapine, Cyproheptadine: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C8ADF5-6E57-D64C-9D12-36BD8BEA8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598" y="3090672"/>
            <a:ext cx="5274608" cy="288518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AF442D8-8E65-D84D-A7EA-A9B65DADDA2B}"/>
              </a:ext>
            </a:extLst>
          </p:cNvPr>
          <p:cNvSpPr/>
          <p:nvPr/>
        </p:nvSpPr>
        <p:spPr>
          <a:xfrm>
            <a:off x="6746240" y="5364480"/>
            <a:ext cx="1463040" cy="193040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2217C3-C40E-8C4E-8163-3E254F6A3833}"/>
              </a:ext>
            </a:extLst>
          </p:cNvPr>
          <p:cNvSpPr/>
          <p:nvPr/>
        </p:nvSpPr>
        <p:spPr>
          <a:xfrm>
            <a:off x="9402415" y="5008880"/>
            <a:ext cx="1463040" cy="355600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BA856B-5CC4-3E48-ABDB-233AA6A50ABA}"/>
              </a:ext>
            </a:extLst>
          </p:cNvPr>
          <p:cNvSpPr/>
          <p:nvPr/>
        </p:nvSpPr>
        <p:spPr>
          <a:xfrm>
            <a:off x="6914969" y="4426025"/>
            <a:ext cx="2310674" cy="193040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682B12-7B3B-5C4F-81DE-1308CEEF7016}"/>
              </a:ext>
            </a:extLst>
          </p:cNvPr>
          <p:cNvSpPr/>
          <p:nvPr/>
        </p:nvSpPr>
        <p:spPr>
          <a:xfrm>
            <a:off x="1716024" y="3827566"/>
            <a:ext cx="2007616" cy="528320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Goblin: 14 y/o FN DLH: </a:t>
            </a:r>
            <a:r>
              <a:rPr lang="en-GB" dirty="0">
                <a:solidFill>
                  <a:srgbClr val="EFD0E0"/>
                </a:solidFill>
              </a:rPr>
              <a:t>IRIS stage 2 CKD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98410" y="2095286"/>
            <a:ext cx="4534447" cy="3633047"/>
          </a:xfrm>
        </p:spPr>
        <p:txBody>
          <a:bodyPr>
            <a:normAutofit/>
          </a:bodyPr>
          <a:lstStyle/>
          <a:p>
            <a:pPr marL="312738" indent="-312738"/>
            <a:r>
              <a:rPr lang="en-GB" sz="2400" dirty="0"/>
              <a:t>Veterinary Problem List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Poor appetite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BCS 2/5, severe muscle loss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Dehydration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Constipation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Likely arthritis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Anaemia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Hyperphosphataemia</a:t>
            </a:r>
          </a:p>
          <a:p>
            <a:pPr marL="312738" indent="-312738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736431-E2F8-F845-A71B-1D9D3D7EA6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59143" y="2095286"/>
            <a:ext cx="5422390" cy="41179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Owner’s Problem List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Poor appetite, won’t eat “right” diet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Progressive weight loss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Withdrawn and lethargic behaviour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First Priorities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Appetite / Food intake / Bodyweight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Hydration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Analgesia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Environment / Behavioural Needs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C6D6AA-4D61-684D-BDCE-C4BC2D187FDB}"/>
              </a:ext>
            </a:extLst>
          </p:cNvPr>
          <p:cNvSpPr/>
          <p:nvPr/>
        </p:nvSpPr>
        <p:spPr>
          <a:xfrm>
            <a:off x="1117581" y="3316305"/>
            <a:ext cx="5422390" cy="528320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A8948C-E6A4-1543-BA30-F00E7147A595}"/>
              </a:ext>
            </a:extLst>
          </p:cNvPr>
          <p:cNvSpPr/>
          <p:nvPr/>
        </p:nvSpPr>
        <p:spPr>
          <a:xfrm>
            <a:off x="6698409" y="4059208"/>
            <a:ext cx="2892158" cy="330485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491B-715A-9347-BCE6-D799768A7FC5}"/>
              </a:ext>
            </a:extLst>
          </p:cNvPr>
          <p:cNvSpPr/>
          <p:nvPr/>
        </p:nvSpPr>
        <p:spPr>
          <a:xfrm>
            <a:off x="6698409" y="3316305"/>
            <a:ext cx="2892158" cy="330485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BEAC42-2DF8-7546-9823-FF2ED882B5E4}"/>
              </a:ext>
            </a:extLst>
          </p:cNvPr>
          <p:cNvSpPr/>
          <p:nvPr/>
        </p:nvSpPr>
        <p:spPr>
          <a:xfrm>
            <a:off x="6698409" y="3659532"/>
            <a:ext cx="2892158" cy="330485"/>
          </a:xfrm>
          <a:prstGeom prst="ellipse">
            <a:avLst/>
          </a:prstGeom>
          <a:solidFill>
            <a:srgbClr val="DFA0C1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16586C06-7419-A047-9C23-2B8343DB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23" y="1949568"/>
            <a:ext cx="3990400" cy="45117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E25ECE-2CF1-D846-B183-AC80609A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ISFM / AAFP feline life stages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93CA1-135D-BC4A-8A54-32396B763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41" r="35593"/>
          <a:stretch/>
        </p:blipFill>
        <p:spPr>
          <a:xfrm rot="10800000">
            <a:off x="8714346" y="2209218"/>
            <a:ext cx="2749231" cy="3946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B49D6-C669-CD43-8F39-67A18D755324}"/>
              </a:ext>
            </a:extLst>
          </p:cNvPr>
          <p:cNvGrpSpPr/>
          <p:nvPr/>
        </p:nvGrpSpPr>
        <p:grpSpPr>
          <a:xfrm>
            <a:off x="6096000" y="2214109"/>
            <a:ext cx="2790887" cy="3997581"/>
            <a:chOff x="6096000" y="2214109"/>
            <a:chExt cx="2790887" cy="39975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B28853-6F84-E14B-906C-AB200F2786D2}"/>
                </a:ext>
              </a:extLst>
            </p:cNvPr>
            <p:cNvGrpSpPr/>
            <p:nvPr/>
          </p:nvGrpSpPr>
          <p:grpSpPr>
            <a:xfrm>
              <a:off x="6096000" y="2787757"/>
              <a:ext cx="2790887" cy="2900121"/>
              <a:chOff x="6096000" y="2787757"/>
              <a:chExt cx="2790887" cy="290012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4865012-C389-F049-A8C1-EF5E0C7FEC27}"/>
                  </a:ext>
                </a:extLst>
              </p:cNvPr>
              <p:cNvSpPr/>
              <p:nvPr/>
            </p:nvSpPr>
            <p:spPr>
              <a:xfrm>
                <a:off x="6096000" y="2787757"/>
                <a:ext cx="2790887" cy="2900121"/>
              </a:xfrm>
              <a:prstGeom prst="ellipse">
                <a:avLst/>
              </a:prstGeom>
              <a:solidFill>
                <a:srgbClr val="EFD0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C90AC8-4DC9-BC48-AD30-0DF01C4A04B2}"/>
                  </a:ext>
                </a:extLst>
              </p:cNvPr>
              <p:cNvSpPr txBox="1"/>
              <p:nvPr/>
            </p:nvSpPr>
            <p:spPr>
              <a:xfrm>
                <a:off x="6199917" y="3466783"/>
                <a:ext cx="258305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Injuries, ailments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Chronic diseases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Multiple comorbidities</a:t>
                </a:r>
              </a:p>
            </p:txBody>
          </p:sp>
        </p:grp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C49F3B2A-9CA4-0C47-8786-F6A8BD764D28}"/>
                </a:ext>
              </a:extLst>
            </p:cNvPr>
            <p:cNvSpPr/>
            <p:nvPr/>
          </p:nvSpPr>
          <p:spPr>
            <a:xfrm rot="16200000">
              <a:off x="6923142" y="2642697"/>
              <a:ext cx="1177107" cy="3199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7F409120-55D9-E342-A8BE-B04BE0E851F7}"/>
                </a:ext>
              </a:extLst>
            </p:cNvPr>
            <p:cNvSpPr/>
            <p:nvPr/>
          </p:nvSpPr>
          <p:spPr>
            <a:xfrm rot="5400000">
              <a:off x="6930571" y="5463171"/>
              <a:ext cx="1177107" cy="3199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06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06C3-E883-2F45-ABF4-71F4E7A0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Goblin: 14 y/o FN DLH: </a:t>
            </a:r>
            <a:r>
              <a:rPr lang="en-GB" dirty="0">
                <a:solidFill>
                  <a:srgbClr val="EFD0E0"/>
                </a:solidFill>
              </a:rPr>
              <a:t>IRIS stage 2 CKD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CD598A-BDBB-0F40-A8C4-F90C3303F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8647867" cy="536005"/>
          </a:xfrm>
        </p:spPr>
        <p:txBody>
          <a:bodyPr/>
          <a:lstStyle/>
          <a:p>
            <a:r>
              <a:rPr lang="en-US" sz="3200" dirty="0"/>
              <a:t>Analgesia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A3EC-C637-5940-898C-30FF9D1EF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786897"/>
            <a:ext cx="7060577" cy="3911615"/>
          </a:xfrm>
        </p:spPr>
        <p:txBody>
          <a:bodyPr>
            <a:normAutofit/>
          </a:bodyPr>
          <a:lstStyle/>
          <a:p>
            <a:r>
              <a:rPr lang="en-US" sz="2800" dirty="0"/>
              <a:t>Right Now:</a:t>
            </a:r>
          </a:p>
          <a:p>
            <a:pPr lvl="1"/>
            <a:r>
              <a:rPr lang="en-US" sz="2800" dirty="0"/>
              <a:t>Buprenorphine: i/v or oral (not licensed)</a:t>
            </a:r>
          </a:p>
          <a:p>
            <a:pPr lvl="2"/>
            <a:r>
              <a:rPr lang="en-US" sz="2800" dirty="0"/>
              <a:t>Pain of dehydration, pending rehydration</a:t>
            </a:r>
          </a:p>
          <a:p>
            <a:pPr lvl="2"/>
            <a:r>
              <a:rPr lang="en-US" sz="2800" dirty="0"/>
              <a:t>Alleviate pain when squatting and straining</a:t>
            </a:r>
          </a:p>
          <a:p>
            <a:pPr lvl="2"/>
            <a:r>
              <a:rPr lang="en-US" sz="2800" dirty="0"/>
              <a:t>Arthritis – short term management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8F8A37-57D4-FC44-BDDD-6E8667B97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12715" y="4193238"/>
            <a:ext cx="4615543" cy="2515241"/>
          </a:xfrm>
        </p:spPr>
        <p:txBody>
          <a:bodyPr>
            <a:normAutofit/>
          </a:bodyPr>
          <a:lstStyle/>
          <a:p>
            <a:r>
              <a:rPr lang="en-US" sz="2800" dirty="0"/>
              <a:t>Later on:</a:t>
            </a:r>
          </a:p>
          <a:p>
            <a:pPr lvl="1"/>
            <a:r>
              <a:rPr lang="en-US" sz="2400" dirty="0"/>
              <a:t>Long term treatment plan to manage chronic pain from arthritis</a:t>
            </a:r>
            <a:endParaRPr lang="en-US" sz="220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CD0C91E-80FC-804A-A95F-9B35B2E3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487" y="913758"/>
            <a:ext cx="1990321" cy="251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Goblin: 14 y/o FN DLH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736431-E2F8-F845-A71B-1D9D3D7EA6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59143" y="2095286"/>
            <a:ext cx="5422390" cy="41179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Owner’s Problem List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Poor appetite, won’t eat “right” diet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Progressive weight loss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Withdrawn and lethargic behaviour</a:t>
            </a:r>
          </a:p>
          <a:p>
            <a:pPr marL="635000" indent="-309563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Toileting outside the litter tray</a:t>
            </a:r>
          </a:p>
          <a:p>
            <a:pPr>
              <a:lnSpc>
                <a:spcPct val="110000"/>
              </a:lnSpc>
            </a:pPr>
            <a:r>
              <a:rPr lang="en-US" dirty="0"/>
              <a:t>First Priorities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Appetite / Food intake / Bodyweight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Hydration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Analgesia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Environment / Behavioural Needs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1BEAF-4493-9343-A9A6-ACFE846A3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8419" y="2147806"/>
            <a:ext cx="5422390" cy="4005328"/>
          </a:xfrm>
        </p:spPr>
        <p:txBody>
          <a:bodyPr>
            <a:normAutofit/>
          </a:bodyPr>
          <a:lstStyle/>
          <a:p>
            <a:r>
              <a:rPr lang="en-US" dirty="0"/>
              <a:t>Immediate Treatment Plan</a:t>
            </a:r>
          </a:p>
          <a:p>
            <a:pPr lvl="1"/>
            <a:r>
              <a:rPr lang="en-US" dirty="0"/>
              <a:t>Mirtazapine: 2 mg daily / every other</a:t>
            </a:r>
          </a:p>
          <a:p>
            <a:pPr lvl="2"/>
            <a:r>
              <a:rPr lang="en-US" dirty="0"/>
              <a:t>Transdermal, less stress for owner and cat</a:t>
            </a:r>
          </a:p>
          <a:p>
            <a:pPr lvl="1"/>
            <a:r>
              <a:rPr lang="en-US" dirty="0"/>
              <a:t>Feed her what she wants to eat</a:t>
            </a:r>
          </a:p>
          <a:p>
            <a:pPr lvl="1"/>
            <a:r>
              <a:rPr lang="en-US" dirty="0"/>
              <a:t>Subcutaneous fluids</a:t>
            </a:r>
          </a:p>
          <a:p>
            <a:pPr lvl="1"/>
            <a:r>
              <a:rPr lang="en-US" dirty="0"/>
              <a:t>Buprenorphine: 0.1 ml/kg twice daily</a:t>
            </a:r>
          </a:p>
        </p:txBody>
      </p:sp>
    </p:spTree>
    <p:extLst>
      <p:ext uri="{BB962C8B-B14F-4D97-AF65-F5344CB8AC3E}">
        <p14:creationId xmlns:p14="http://schemas.microsoft.com/office/powerpoint/2010/main" val="217534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672" y="2148841"/>
            <a:ext cx="9629608" cy="3764279"/>
          </a:xfrm>
        </p:spPr>
        <p:txBody>
          <a:bodyPr/>
          <a:lstStyle/>
          <a:p>
            <a:r>
              <a:rPr lang="en-GB" sz="4000" dirty="0"/>
              <a:t>Common in elderly cats</a:t>
            </a:r>
          </a:p>
          <a:p>
            <a:pPr marL="623888" lvl="1" indent="-301625"/>
            <a:r>
              <a:rPr lang="en-GB" sz="3200" dirty="0">
                <a:solidFill>
                  <a:schemeClr val="tx1"/>
                </a:solidFill>
              </a:rPr>
              <a:t>CKD / poor appetite =&gt; Dehydration =&gt; dry faeces</a:t>
            </a:r>
          </a:p>
          <a:p>
            <a:pPr marL="623888" lvl="1" indent="-301625"/>
            <a:r>
              <a:rPr lang="en-GB" sz="3200" dirty="0">
                <a:solidFill>
                  <a:schemeClr val="tx1"/>
                </a:solidFill>
              </a:rPr>
              <a:t>Hind-limb muscle loss =&gt; reduced ability to squat to defaecate</a:t>
            </a:r>
          </a:p>
          <a:p>
            <a:pPr marL="623888" lvl="1" indent="-301625"/>
            <a:r>
              <a:rPr lang="en-GB" sz="3200" dirty="0">
                <a:solidFill>
                  <a:schemeClr val="tx1"/>
                </a:solidFill>
              </a:rPr>
              <a:t>Concurrent DJD =&gt; discomfort when squatting to defaecate</a:t>
            </a:r>
          </a:p>
        </p:txBody>
      </p:sp>
    </p:spTree>
    <p:extLst>
      <p:ext uri="{BB962C8B-B14F-4D97-AF65-F5344CB8AC3E}">
        <p14:creationId xmlns:p14="http://schemas.microsoft.com/office/powerpoint/2010/main" val="304398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Constipation in elderly cats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672" y="2148841"/>
            <a:ext cx="9629608" cy="3764279"/>
          </a:xfrm>
        </p:spPr>
        <p:txBody>
          <a:bodyPr>
            <a:normAutofit fontScale="92500" lnSpcReduction="20000"/>
          </a:bodyPr>
          <a:lstStyle/>
          <a:p>
            <a:pPr marL="503238" indent="-442913"/>
            <a:r>
              <a:rPr lang="en-GB" sz="4000" dirty="0"/>
              <a:t>Principle problem is dehydration</a:t>
            </a:r>
          </a:p>
          <a:p>
            <a:pPr marL="1123950" lvl="1" indent="-361950">
              <a:defRPr/>
            </a:pPr>
            <a:r>
              <a:rPr lang="en-GB" sz="3000" dirty="0"/>
              <a:t>Oral fluids</a:t>
            </a:r>
          </a:p>
          <a:p>
            <a:pPr marL="1393950" lvl="2" indent="-361950">
              <a:defRPr/>
            </a:pPr>
            <a:r>
              <a:rPr lang="en-GB" sz="3200" dirty="0"/>
              <a:t>Wet food, tasty fluids, increased number of water bowls etc.</a:t>
            </a:r>
          </a:p>
          <a:p>
            <a:pPr marL="1123950" lvl="1" indent="-361950">
              <a:defRPr/>
            </a:pPr>
            <a:r>
              <a:rPr lang="en-GB" sz="3000" dirty="0">
                <a:sym typeface="Wingdings" pitchFamily="2" charset="2"/>
              </a:rPr>
              <a:t>Subcutaneous fluids</a:t>
            </a:r>
          </a:p>
          <a:p>
            <a:pPr marL="1393950" lvl="2" indent="-361950">
              <a:defRPr/>
            </a:pPr>
            <a:r>
              <a:rPr lang="en-GB" sz="3000" dirty="0">
                <a:sym typeface="Wingdings" pitchFamily="2" charset="2"/>
              </a:rPr>
              <a:t>In clinic, or at home</a:t>
            </a:r>
          </a:p>
          <a:p>
            <a:pPr marL="1393950" lvl="2" indent="-361950">
              <a:defRPr/>
            </a:pPr>
            <a:r>
              <a:rPr lang="en-GB" sz="3000" dirty="0">
                <a:sym typeface="Wingdings" pitchFamily="2" charset="2"/>
              </a:rPr>
              <a:t>80-150 mls per time, 2-3 x per week</a:t>
            </a:r>
            <a:br>
              <a:rPr lang="en-GB" sz="3000" dirty="0">
                <a:sym typeface="Wingdings" pitchFamily="2" charset="2"/>
              </a:rPr>
            </a:br>
            <a:r>
              <a:rPr lang="en-GB" sz="3000" dirty="0">
                <a:sym typeface="Wingdings" pitchFamily="2" charset="2"/>
              </a:rPr>
              <a:t>or daily if needed</a:t>
            </a:r>
            <a:endParaRPr lang="en-GB" sz="4300" dirty="0"/>
          </a:p>
        </p:txBody>
      </p:sp>
      <p:pic>
        <p:nvPicPr>
          <p:cNvPr id="4" name="Picture 5" descr="wet_cat">
            <a:extLst>
              <a:ext uri="{FF2B5EF4-FFF2-40B4-BE49-F238E27FC236}">
                <a16:creationId xmlns:a16="http://schemas.microsoft.com/office/drawing/2014/main" id="{4AB98915-FD4B-D648-98AB-822DE4AC2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8819" y="4030980"/>
            <a:ext cx="2551989" cy="250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793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Constipation in elderly cats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776" y="2011680"/>
            <a:ext cx="10374032" cy="4525963"/>
          </a:xfrm>
        </p:spPr>
        <p:txBody>
          <a:bodyPr/>
          <a:lstStyle/>
          <a:p>
            <a:r>
              <a:rPr lang="en-GB" sz="3200" dirty="0"/>
              <a:t>Maintain Hydration: </a:t>
            </a:r>
            <a:r>
              <a:rPr lang="en-GB" sz="3200" dirty="0">
                <a:solidFill>
                  <a:schemeClr val="tx1"/>
                </a:solidFill>
              </a:rPr>
              <a:t>oral fluids, s/c fluids</a:t>
            </a:r>
          </a:p>
          <a:p>
            <a:r>
              <a:rPr lang="en-GB" sz="3200" dirty="0"/>
              <a:t>Easy Access to Low Sided Litter Tray</a:t>
            </a:r>
          </a:p>
          <a:p>
            <a:r>
              <a:rPr lang="en-GB" sz="3200" dirty="0"/>
              <a:t>Address pain of arthritis</a:t>
            </a:r>
          </a:p>
          <a:p>
            <a:r>
              <a:rPr lang="en-GB" sz="3200" dirty="0"/>
              <a:t>Stool Softeners: </a:t>
            </a:r>
            <a:r>
              <a:rPr lang="en-GB" sz="3200" dirty="0">
                <a:solidFill>
                  <a:schemeClr val="tx1"/>
                </a:solidFill>
              </a:rPr>
              <a:t>Lactulose, PEG powder</a:t>
            </a:r>
          </a:p>
          <a:p>
            <a:pPr lvl="1"/>
            <a:r>
              <a:rPr lang="en-GB" sz="2800" dirty="0"/>
              <a:t>Ensure good hydration</a:t>
            </a:r>
            <a:endParaRPr lang="en-GB" sz="4000" dirty="0"/>
          </a:p>
          <a:p>
            <a:r>
              <a:rPr lang="en-GB" sz="3200" dirty="0"/>
              <a:t>Lubricant laxatives: </a:t>
            </a:r>
            <a:br>
              <a:rPr lang="en-GB" sz="3200" dirty="0"/>
            </a:br>
            <a:r>
              <a:rPr lang="en-GB" dirty="0">
                <a:solidFill>
                  <a:schemeClr val="tx1"/>
                </a:solidFill>
              </a:rPr>
              <a:t>Flavoured paraffin waxes, liquid paraffin (in food)</a:t>
            </a:r>
          </a:p>
          <a:p>
            <a:r>
              <a:rPr lang="en-GB" sz="3200" dirty="0"/>
              <a:t>Cisapride; </a:t>
            </a:r>
            <a:r>
              <a:rPr lang="en-GB" sz="2400" dirty="0">
                <a:solidFill>
                  <a:schemeClr val="tx1"/>
                </a:solidFill>
              </a:rPr>
              <a:t>0.5–2 mg/kg p/o bid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08007-D333-4E42-A9F9-FA75B62F5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0" y="2011680"/>
            <a:ext cx="1958808" cy="195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515FE-ED30-8245-AC90-39FB2742E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682" y="3779520"/>
            <a:ext cx="1621628" cy="166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F7867-A805-F540-8CE6-B3535F350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432" y="4912168"/>
            <a:ext cx="1365405" cy="166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695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Goblin: 14 y/o FN DLH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736431-E2F8-F845-A71B-1D9D3D7EA6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59143" y="2095286"/>
            <a:ext cx="5422390" cy="41179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Owner’s Problem List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Poor appetite, won’t eat “right” diet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Progressive weight loss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Withdrawn and lethargic behaviour</a:t>
            </a:r>
          </a:p>
          <a:p>
            <a:pPr marL="635000" indent="-309563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Toileting outside the litter tray</a:t>
            </a:r>
          </a:p>
          <a:p>
            <a:pPr>
              <a:lnSpc>
                <a:spcPct val="110000"/>
              </a:lnSpc>
            </a:pPr>
            <a:r>
              <a:rPr lang="en-US" dirty="0"/>
              <a:t>First Priorities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Appetite / Food intake / Bodyweight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Hydration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Analgesia</a:t>
            </a:r>
          </a:p>
          <a:p>
            <a:pPr marL="704850" indent="-342900">
              <a:lnSpc>
                <a:spcPct val="110000"/>
              </a:lnSpc>
              <a:buSzPct val="65000"/>
              <a:buFont typeface="Wingdings 2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</a:rPr>
              <a:t>Environment / Behavioural Needs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1BEAF-4493-9343-A9A6-ACFE846A3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8419" y="2147806"/>
            <a:ext cx="5422390" cy="4005328"/>
          </a:xfrm>
        </p:spPr>
        <p:txBody>
          <a:bodyPr>
            <a:normAutofit/>
          </a:bodyPr>
          <a:lstStyle/>
          <a:p>
            <a:r>
              <a:rPr lang="en-US" dirty="0"/>
              <a:t>Immediate Treatment Plan</a:t>
            </a:r>
          </a:p>
          <a:p>
            <a:pPr lvl="1"/>
            <a:r>
              <a:rPr lang="en-US" dirty="0"/>
              <a:t>Mirtazapine: 2 mg daily / every other</a:t>
            </a:r>
          </a:p>
          <a:p>
            <a:pPr lvl="2"/>
            <a:r>
              <a:rPr lang="en-US" dirty="0"/>
              <a:t>Transdermal, less stress for owner and cat</a:t>
            </a:r>
          </a:p>
          <a:p>
            <a:pPr lvl="1"/>
            <a:r>
              <a:rPr lang="en-US" dirty="0"/>
              <a:t>Feed her what she wants to eat</a:t>
            </a:r>
          </a:p>
          <a:p>
            <a:pPr lvl="1"/>
            <a:r>
              <a:rPr lang="en-US" dirty="0"/>
              <a:t>Subcutaneous fluids</a:t>
            </a:r>
          </a:p>
          <a:p>
            <a:pPr lvl="1"/>
            <a:r>
              <a:rPr lang="en-US" dirty="0"/>
              <a:t>Buprenorphine: 0.1 ml/kg twice daily</a:t>
            </a:r>
          </a:p>
          <a:p>
            <a:pPr lvl="1"/>
            <a:r>
              <a:rPr lang="en-US" dirty="0"/>
              <a:t>Paraffin Wax lubricant</a:t>
            </a:r>
          </a:p>
          <a:p>
            <a:pPr lvl="2"/>
            <a:r>
              <a:rPr lang="en-US" dirty="0"/>
              <a:t>PEG powder in food once she is eating well</a:t>
            </a:r>
          </a:p>
        </p:txBody>
      </p:sp>
    </p:spTree>
    <p:extLst>
      <p:ext uri="{BB962C8B-B14F-4D97-AF65-F5344CB8AC3E}">
        <p14:creationId xmlns:p14="http://schemas.microsoft.com/office/powerpoint/2010/main" val="2609688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Goblin: 14 y/o FN DLH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736431-E2F8-F845-A71B-1D9D3D7EA6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26502" y="2014006"/>
            <a:ext cx="9973018" cy="46103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5 days later: Re-examine</a:t>
            </a:r>
          </a:p>
          <a:p>
            <a:pPr marL="635000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Good improvement</a:t>
            </a:r>
          </a:p>
          <a:p>
            <a:pPr marL="959000" lvl="1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chemeClr val="accent2"/>
                </a:solidFill>
              </a:rPr>
              <a:t>Brighter and more active, interacting more with the family</a:t>
            </a:r>
          </a:p>
          <a:p>
            <a:pPr marL="959000" lvl="1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chemeClr val="accent2"/>
                </a:solidFill>
              </a:rPr>
              <a:t>Eating supermarket brand wet food</a:t>
            </a:r>
          </a:p>
          <a:p>
            <a:pPr marL="959000" lvl="1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chemeClr val="accent2"/>
                </a:solidFill>
              </a:rPr>
              <a:t>No known episodes of inappropriate urination</a:t>
            </a:r>
          </a:p>
          <a:p>
            <a:pPr marL="959000" lvl="1" indent="-309563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accent2"/>
                </a:solidFill>
              </a:rPr>
              <a:t>Passed good amount of faeces, in the litter tray</a:t>
            </a:r>
          </a:p>
          <a:p>
            <a:pPr marL="635000" indent="-309563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Physical Examination</a:t>
            </a:r>
          </a:p>
          <a:p>
            <a:pPr marL="959000" lvl="1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chemeClr val="accent2"/>
                </a:solidFill>
              </a:rPr>
              <a:t>Easier to handle, appears more comfortable</a:t>
            </a:r>
          </a:p>
          <a:p>
            <a:pPr marL="959000" lvl="1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chemeClr val="accent2"/>
                </a:solidFill>
              </a:rPr>
              <a:t>Weight improved (rehydration)</a:t>
            </a:r>
          </a:p>
          <a:p>
            <a:pPr marL="959000" lvl="1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chemeClr val="accent2"/>
                </a:solidFill>
              </a:rPr>
              <a:t>Less faecal material in colon</a:t>
            </a:r>
          </a:p>
          <a:p>
            <a:pPr marL="959000" lvl="1" indent="-309563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chemeClr val="accent2"/>
                </a:solidFill>
              </a:rPr>
              <a:t>As Before: Poor skin turgor, poor coat, underweight, small firm irregular kidneys, dental disease</a:t>
            </a:r>
          </a:p>
          <a:p>
            <a:pPr marL="635000" indent="-309563">
              <a:lnSpc>
                <a:spcPct val="110000"/>
              </a:lnSpc>
              <a:spcBef>
                <a:spcPts val="1272"/>
              </a:spcBef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Owners no longer contemplating euthanasia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060F83B-2A1F-2545-892A-106EA3B0A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585" y="2171379"/>
            <a:ext cx="1990321" cy="251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121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Goblin: 14 y/o FN DLH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610" y="2228001"/>
            <a:ext cx="6733110" cy="3633047"/>
          </a:xfrm>
        </p:spPr>
        <p:txBody>
          <a:bodyPr>
            <a:normAutofit/>
          </a:bodyPr>
          <a:lstStyle/>
          <a:p>
            <a:pPr marL="312738" indent="-312738"/>
            <a:r>
              <a:rPr lang="en-GB" dirty="0"/>
              <a:t>Veterinary Problem List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Poor appetite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BCS 2/5, severe muscle loss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Dehydration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Anaemia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Constipation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Likely arthritis</a:t>
            </a:r>
          </a:p>
          <a:p>
            <a:pPr marL="312738" indent="-312738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245A2E-8F39-F94C-875D-BEA4316D3D93}"/>
              </a:ext>
            </a:extLst>
          </p:cNvPr>
          <p:cNvSpPr/>
          <p:nvPr/>
        </p:nvSpPr>
        <p:spPr>
          <a:xfrm>
            <a:off x="5622404" y="2579915"/>
            <a:ext cx="5763986" cy="636814"/>
          </a:xfrm>
          <a:prstGeom prst="ellipse">
            <a:avLst/>
          </a:prstGeom>
          <a:solidFill>
            <a:srgbClr val="EFD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12071DD-7974-E947-BA13-AA49DF122EAD}"/>
              </a:ext>
            </a:extLst>
          </p:cNvPr>
          <p:cNvSpPr txBox="1">
            <a:spLocks/>
          </p:cNvSpPr>
          <p:nvPr/>
        </p:nvSpPr>
        <p:spPr>
          <a:xfrm>
            <a:off x="5458890" y="2251282"/>
            <a:ext cx="6428310" cy="3633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ts val="72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ts val="72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ts val="72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ts val="72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53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738" indent="-312738"/>
            <a:r>
              <a:rPr lang="en-GB" dirty="0"/>
              <a:t>Long term treatment plan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Maintain appetite and feed for weight gain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Maintain good hydration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Manage Anaemia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Introduce stool softeners if/as needed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Long term treatment plan for arthritis</a:t>
            </a:r>
          </a:p>
          <a:p>
            <a:pPr marL="866925" lvl="1" indent="-231775">
              <a:buFont typeface="Wingdings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Low dose NSAIDs now is eating well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Dental treatment</a:t>
            </a:r>
          </a:p>
          <a:p>
            <a:pPr marL="542925" indent="-231775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Ongoing monitoring and managing of CKD</a:t>
            </a:r>
          </a:p>
        </p:txBody>
      </p:sp>
    </p:spTree>
    <p:extLst>
      <p:ext uri="{BB962C8B-B14F-4D97-AF65-F5344CB8AC3E}">
        <p14:creationId xmlns:p14="http://schemas.microsoft.com/office/powerpoint/2010/main" val="39776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dirty="0"/>
              <a:t>CKD and Anaemia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96" y="2082954"/>
            <a:ext cx="10807390" cy="4072890"/>
          </a:xfrm>
        </p:spPr>
        <p:txBody>
          <a:bodyPr>
            <a:normAutofit fontScale="92500" lnSpcReduction="20000"/>
          </a:bodyPr>
          <a:lstStyle/>
          <a:p>
            <a:pPr marL="987425" lvl="1" indent="-358775">
              <a:lnSpc>
                <a:spcPct val="90000"/>
              </a:lnSpc>
              <a:defRPr/>
            </a:pPr>
            <a:r>
              <a:rPr lang="en-GB" sz="3200" dirty="0"/>
              <a:t>Causes</a:t>
            </a:r>
          </a:p>
          <a:p>
            <a:pPr marL="1349375" lvl="2" indent="-322263">
              <a:lnSpc>
                <a:spcPct val="90000"/>
              </a:lnSpc>
              <a:defRPr/>
            </a:pPr>
            <a:r>
              <a:rPr lang="en-GB" sz="2800" dirty="0"/>
              <a:t>Uraemia, chronic disease malnutrition, GI ulceration, </a:t>
            </a:r>
            <a:r>
              <a:rPr lang="en-GB" sz="2800" dirty="0">
                <a:sym typeface="Wingdings" pitchFamily="2" charset="2"/>
              </a:rPr>
              <a:t>iron deficiency,  erythropoietin</a:t>
            </a:r>
          </a:p>
          <a:p>
            <a:pPr marL="1027113" lvl="1" indent="-342900">
              <a:lnSpc>
                <a:spcPct val="90000"/>
              </a:lnSpc>
              <a:defRPr/>
            </a:pPr>
            <a:r>
              <a:rPr lang="en-GB" sz="3200" dirty="0">
                <a:sym typeface="Wingdings" pitchFamily="2" charset="2"/>
              </a:rPr>
              <a:t>Treatment</a:t>
            </a:r>
          </a:p>
          <a:p>
            <a:pPr marL="1390650" lvl="2" indent="-363538">
              <a:lnSpc>
                <a:spcPct val="90000"/>
              </a:lnSpc>
              <a:defRPr/>
            </a:pPr>
            <a:r>
              <a:rPr lang="en-GB" sz="2800" dirty="0">
                <a:sym typeface="Wingdings" pitchFamily="2" charset="2"/>
              </a:rPr>
              <a:t>Control uraemia: maintain good hydration</a:t>
            </a:r>
          </a:p>
          <a:p>
            <a:pPr marL="1390650" lvl="2" indent="-363538">
              <a:lnSpc>
                <a:spcPct val="90000"/>
              </a:lnSpc>
              <a:defRPr/>
            </a:pPr>
            <a:r>
              <a:rPr lang="en-GB" sz="2800" dirty="0">
                <a:sym typeface="Wingdings" pitchFamily="2" charset="2"/>
              </a:rPr>
              <a:t>Maintain adequate nutrition</a:t>
            </a:r>
          </a:p>
          <a:p>
            <a:pPr marL="1390650" lvl="2" indent="-363538">
              <a:lnSpc>
                <a:spcPct val="90000"/>
              </a:lnSpc>
              <a:defRPr/>
            </a:pPr>
            <a:r>
              <a:rPr lang="en-GB" sz="2800" dirty="0">
                <a:sym typeface="Wingdings" pitchFamily="2" charset="2"/>
              </a:rPr>
              <a:t>Vitamin B12</a:t>
            </a:r>
          </a:p>
          <a:p>
            <a:pPr marL="1390650" lvl="2" indent="-363538">
              <a:lnSpc>
                <a:spcPct val="90000"/>
              </a:lnSpc>
              <a:defRPr/>
            </a:pPr>
            <a:r>
              <a:rPr lang="en-GB" sz="2800" dirty="0">
                <a:sym typeface="Wingdings" pitchFamily="2" charset="2"/>
              </a:rPr>
              <a:t>? Anti-acids</a:t>
            </a:r>
          </a:p>
          <a:p>
            <a:pPr marL="1390650" lvl="2" indent="-363538">
              <a:lnSpc>
                <a:spcPct val="90000"/>
              </a:lnSpc>
              <a:defRPr/>
            </a:pPr>
            <a:r>
              <a:rPr lang="en-GB" sz="2800" dirty="0">
                <a:sym typeface="Wingdings" pitchFamily="2" charset="2"/>
              </a:rPr>
              <a:t>Iron injection – if needed</a:t>
            </a:r>
          </a:p>
          <a:p>
            <a:pPr marL="1732650" lvl="3" indent="-363538">
              <a:lnSpc>
                <a:spcPct val="90000"/>
              </a:lnSpc>
              <a:defRPr/>
            </a:pPr>
            <a:r>
              <a:rPr lang="en-GB" sz="2600" dirty="0">
                <a:sym typeface="Wingdings" pitchFamily="2" charset="2"/>
              </a:rPr>
              <a:t>Measure iron and TIBC (calculate Transferrin Saturation)</a:t>
            </a:r>
          </a:p>
          <a:p>
            <a:pPr marL="1390650" lvl="2" indent="-363538">
              <a:lnSpc>
                <a:spcPct val="90000"/>
              </a:lnSpc>
              <a:defRPr/>
            </a:pPr>
            <a:r>
              <a:rPr lang="en-GB" sz="2800" dirty="0" err="1">
                <a:sym typeface="Wingdings" pitchFamily="2" charset="2"/>
              </a:rPr>
              <a:t>Erythropoeitin</a:t>
            </a:r>
            <a:r>
              <a:rPr lang="en-GB" sz="2800" dirty="0">
                <a:sym typeface="Wingdings" pitchFamily="2" charset="2"/>
              </a:rPr>
              <a:t> injections: </a:t>
            </a:r>
            <a:r>
              <a:rPr lang="en-GB" sz="2400" dirty="0">
                <a:sym typeface="Wingdings" pitchFamily="2" charset="2"/>
              </a:rPr>
              <a:t>Darbepoeitin (Aranesp)</a:t>
            </a:r>
            <a:endParaRPr lang="en-GB" dirty="0">
              <a:sym typeface="Wingdings" pitchFamily="2" charset="2"/>
            </a:endParaRPr>
          </a:p>
        </p:txBody>
      </p:sp>
      <p:pic>
        <p:nvPicPr>
          <p:cNvPr id="3" name="Picture 2" descr="A close up of an animal with its mouth open&#10;&#10;Description automatically generated">
            <a:extLst>
              <a:ext uri="{FF2B5EF4-FFF2-40B4-BE49-F238E27FC236}">
                <a16:creationId xmlns:a16="http://schemas.microsoft.com/office/drawing/2014/main" id="{CA593751-134C-FF4F-BD81-823121551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544" y="4245578"/>
            <a:ext cx="2277264" cy="227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6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Arthritis in Cats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28" y="2147656"/>
            <a:ext cx="7772400" cy="4114800"/>
          </a:xfrm>
        </p:spPr>
        <p:txBody>
          <a:bodyPr/>
          <a:lstStyle/>
          <a:p>
            <a:pPr eaLnBrk="1" hangingPunct="1"/>
            <a:r>
              <a:rPr lang="en-GB" dirty="0"/>
              <a:t>How common is arthritis in cats &gt; 12 y/o?</a:t>
            </a:r>
          </a:p>
          <a:p>
            <a:pPr lvl="1" eaLnBrk="1" hangingPunct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Less than 25% are affected</a:t>
            </a:r>
          </a:p>
          <a:p>
            <a:pPr lvl="1" eaLnBrk="1" hangingPunct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25-50% are affected</a:t>
            </a:r>
          </a:p>
          <a:p>
            <a:pPr lvl="1" eaLnBrk="1" hangingPunct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50-65% are affected</a:t>
            </a:r>
          </a:p>
          <a:p>
            <a:pPr lvl="1" eaLnBrk="1" hangingPunct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More than 65% are affected</a:t>
            </a:r>
          </a:p>
          <a:p>
            <a:pPr lvl="1" eaLnBrk="1" hangingPunct="1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/>
              <a:t>Under-recognised disease</a:t>
            </a:r>
          </a:p>
          <a:p>
            <a:pPr marL="635000" lvl="1" indent="-309563">
              <a:tabLst>
                <a:tab pos="217488" algn="l"/>
              </a:tabLs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More subtle presentation than in dogs</a:t>
            </a:r>
          </a:p>
          <a:p>
            <a:pPr marL="635000" lvl="1" indent="-309563">
              <a:tabLst>
                <a:tab pos="217488" algn="l"/>
              </a:tabLs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Very subtle changes on examination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81192" y="3694176"/>
            <a:ext cx="4464050" cy="516593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1AABDB-DE57-7F49-AE19-D8474BC9BCFF}"/>
              </a:ext>
            </a:extLst>
          </p:cNvPr>
          <p:cNvGrpSpPr/>
          <p:nvPr/>
        </p:nvGrpSpPr>
        <p:grpSpPr>
          <a:xfrm>
            <a:off x="5584815" y="3128962"/>
            <a:ext cx="5907097" cy="2911276"/>
            <a:chOff x="5584815" y="3128962"/>
            <a:chExt cx="5907097" cy="2911276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4B806AD2-3E92-3748-B176-3F81510A94E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584815" y="3128962"/>
              <a:ext cx="5907097" cy="2911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2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dirty="0"/>
                <a:t>Cats adapt there lifestyle in response to chronic pain:</a:t>
              </a:r>
            </a:p>
            <a:p>
              <a:pPr marL="830263" lvl="1">
                <a:buNone/>
              </a:pPr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Reduced activity</a:t>
              </a:r>
            </a:p>
            <a:p>
              <a:pPr marL="830263" lvl="1">
                <a:buNone/>
              </a:pPr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Reduced grooming</a:t>
              </a:r>
            </a:p>
            <a:p>
              <a:pPr marL="830263" lvl="1">
                <a:buNone/>
              </a:pPr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Reduced hunting / playing</a:t>
              </a:r>
            </a:p>
            <a:p>
              <a:pPr marL="830263" lvl="1">
                <a:buNone/>
              </a:pPr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Reduced interaction</a:t>
              </a:r>
            </a:p>
            <a:p>
              <a:pPr marL="830263" lvl="1">
                <a:buNone/>
              </a:pPr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Short-temper / “grumpy”</a:t>
              </a: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A219CCE9-8D1F-F44E-851B-9CD5E014E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3975" y="4210768"/>
              <a:ext cx="228600" cy="1661395"/>
            </a:xfrm>
            <a:prstGeom prst="rightBrace">
              <a:avLst>
                <a:gd name="adj1" fmla="val 79374"/>
                <a:gd name="adj2" fmla="val 50000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F4001751-9D1C-D24F-B4D8-7CEFA18F2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5511" y="4395134"/>
              <a:ext cx="154442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accent2"/>
                  </a:solidFill>
                </a:rPr>
                <a:t>Considered to be signs of “old age”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8061696-030A-814F-9568-D1727CC92CAE}"/>
              </a:ext>
            </a:extLst>
          </p:cNvPr>
          <p:cNvSpPr/>
          <p:nvPr/>
        </p:nvSpPr>
        <p:spPr>
          <a:xfrm>
            <a:off x="8943975" y="4078224"/>
            <a:ext cx="1985964" cy="1793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DF6AD-F4DA-1E4C-B976-FF79EE07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Geriatric Cats: Multiple Conditions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E67C2F-1E46-784B-868E-3F26288F02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Goblin</a:t>
            </a:r>
          </a:p>
          <a:p>
            <a:pPr lvl="1"/>
            <a:r>
              <a:rPr lang="en-US" dirty="0"/>
              <a:t>Kidney Disease</a:t>
            </a:r>
          </a:p>
          <a:p>
            <a:pPr lvl="1"/>
            <a:r>
              <a:rPr lang="en-US" dirty="0"/>
              <a:t>Weight loss</a:t>
            </a:r>
          </a:p>
          <a:p>
            <a:pPr lvl="1"/>
            <a:r>
              <a:rPr lang="en-US" dirty="0"/>
              <a:t>Poor appetite</a:t>
            </a:r>
          </a:p>
          <a:p>
            <a:pPr lvl="1"/>
            <a:r>
              <a:rPr lang="en-US" dirty="0"/>
              <a:t>Constipation</a:t>
            </a:r>
          </a:p>
          <a:p>
            <a:pPr lvl="1"/>
            <a:r>
              <a:rPr lang="en-US" dirty="0"/>
              <a:t>Anaemia</a:t>
            </a:r>
          </a:p>
          <a:p>
            <a:pPr lvl="1"/>
            <a:r>
              <a:rPr lang="en-US" dirty="0"/>
              <a:t>Arthritis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BC4DEC9-DE96-C141-BBE3-5150784FF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371" y="4288181"/>
            <a:ext cx="1456128" cy="184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E64672-06B9-6C4C-9DBA-85E933CBF3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11499" y="2136368"/>
            <a:ext cx="6511144" cy="4303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Goals and Priorities</a:t>
            </a:r>
          </a:p>
          <a:p>
            <a:pPr lvl="1"/>
            <a:r>
              <a:rPr lang="en-US" dirty="0"/>
              <a:t>Cat’s Concerns</a:t>
            </a:r>
          </a:p>
          <a:p>
            <a:pPr lvl="2"/>
            <a:r>
              <a:rPr lang="en-US" dirty="0"/>
              <a:t>Factors affecting quality of life</a:t>
            </a:r>
          </a:p>
          <a:p>
            <a:pPr lvl="2"/>
            <a:r>
              <a:rPr lang="en-US" dirty="0"/>
              <a:t>Factors contributing to progression of disease / development of new diseases</a:t>
            </a:r>
          </a:p>
          <a:p>
            <a:pPr lvl="3"/>
            <a:r>
              <a:rPr lang="en-US" dirty="0"/>
              <a:t>Negative effect on quality of life</a:t>
            </a:r>
          </a:p>
          <a:p>
            <a:pPr lvl="3"/>
            <a:r>
              <a:rPr lang="en-US" dirty="0"/>
              <a:t>Negative impact on longevity</a:t>
            </a:r>
          </a:p>
          <a:p>
            <a:pPr lvl="1"/>
            <a:r>
              <a:rPr lang="en-US" dirty="0"/>
              <a:t>Owner’s Concerns</a:t>
            </a:r>
          </a:p>
          <a:p>
            <a:pPr lvl="2"/>
            <a:r>
              <a:rPr lang="en-US" dirty="0"/>
              <a:t>Signs or behaviour changes that are worrying them</a:t>
            </a:r>
          </a:p>
          <a:p>
            <a:pPr lvl="2"/>
            <a:r>
              <a:rPr lang="en-US" dirty="0"/>
              <a:t>Signs or behaviour changes that are impacting on the family’s quality of life</a:t>
            </a:r>
          </a:p>
          <a:p>
            <a:pPr lvl="2"/>
            <a:r>
              <a:rPr lang="en-US" dirty="0"/>
              <a:t>Cost of treatment / diet / care</a:t>
            </a:r>
          </a:p>
          <a:p>
            <a:pPr lvl="2"/>
            <a:r>
              <a:rPr lang="en-US" dirty="0"/>
              <a:t>Stress of treatment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15" name="Picture 14" descr="A person lying on a bed&#10;&#10;Description automatically generated">
            <a:extLst>
              <a:ext uri="{FF2B5EF4-FFF2-40B4-BE49-F238E27FC236}">
                <a16:creationId xmlns:a16="http://schemas.microsoft.com/office/drawing/2014/main" id="{A7261E9C-741E-4441-8433-34F504776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8313" y="5606812"/>
            <a:ext cx="2833687" cy="12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6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5650" y="2017962"/>
            <a:ext cx="10077398" cy="433082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marL="350838" lvl="1" indent="-350838">
              <a:lnSpc>
                <a:spcPct val="90000"/>
              </a:lnSpc>
            </a:pPr>
            <a:r>
              <a:rPr lang="en-GB" sz="3600" dirty="0"/>
              <a:t>NSAIDs</a:t>
            </a:r>
          </a:p>
          <a:p>
            <a:pPr marL="350838" lvl="1" indent="-350838">
              <a:lnSpc>
                <a:spcPct val="90000"/>
              </a:lnSpc>
            </a:pPr>
            <a:r>
              <a:rPr lang="en-GB" sz="3600" dirty="0"/>
              <a:t>Anti-NGF Monoclonal Antibodies</a:t>
            </a:r>
          </a:p>
          <a:p>
            <a:pPr marL="350838" lvl="1" indent="-350838">
              <a:lnSpc>
                <a:spcPct val="90000"/>
              </a:lnSpc>
            </a:pPr>
            <a:r>
              <a:rPr lang="en-GB" sz="3600" dirty="0"/>
              <a:t>Pentosan polysulphate injections (Cartrophen)</a:t>
            </a:r>
          </a:p>
          <a:p>
            <a:pPr marL="350838" lvl="1" indent="-350838">
              <a:lnSpc>
                <a:spcPct val="90000"/>
              </a:lnSpc>
            </a:pPr>
            <a:r>
              <a:rPr lang="en-GB" sz="3600" dirty="0"/>
              <a:t>Gabapentin</a:t>
            </a:r>
          </a:p>
          <a:p>
            <a:pPr marL="350838" lvl="1" indent="-350838">
              <a:lnSpc>
                <a:spcPct val="90000"/>
              </a:lnSpc>
            </a:pPr>
            <a:r>
              <a:rPr lang="en-GB" sz="3600" dirty="0"/>
              <a:t>Buprenorphine</a:t>
            </a:r>
          </a:p>
          <a:p>
            <a:pPr marL="350838" lvl="1" indent="-350838">
              <a:lnSpc>
                <a:spcPct val="90000"/>
              </a:lnSpc>
            </a:pPr>
            <a:r>
              <a:rPr lang="en-GB" sz="3600" dirty="0"/>
              <a:t>Tramadol</a:t>
            </a:r>
          </a:p>
          <a:p>
            <a:pPr marL="350838" lvl="1" indent="-350838">
              <a:lnSpc>
                <a:spcPct val="90000"/>
              </a:lnSpc>
            </a:pPr>
            <a:r>
              <a:rPr lang="en-GB" sz="3600" dirty="0"/>
              <a:t>Nutraceuticals</a:t>
            </a:r>
          </a:p>
          <a:p>
            <a:pPr marL="350838" lvl="1" indent="-350838">
              <a:lnSpc>
                <a:spcPct val="90000"/>
              </a:lnSpc>
            </a:pPr>
            <a:r>
              <a:rPr lang="en-GB" sz="3600" dirty="0"/>
              <a:t>Prescription diet</a:t>
            </a:r>
          </a:p>
          <a:p>
            <a:pPr marL="350838" lvl="1" indent="-350838">
              <a:lnSpc>
                <a:spcPct val="90000"/>
              </a:lnSpc>
            </a:pPr>
            <a:r>
              <a:rPr lang="en-GB" sz="3600" dirty="0"/>
              <a:t>Acupuncture</a:t>
            </a:r>
          </a:p>
          <a:p>
            <a:pPr marL="350838" lvl="1" indent="-350838">
              <a:lnSpc>
                <a:spcPct val="90000"/>
              </a:lnSpc>
            </a:pPr>
            <a:r>
              <a:rPr lang="en-GB" sz="3600" dirty="0"/>
              <a:t>Hydrotherapy</a:t>
            </a:r>
          </a:p>
        </p:txBody>
      </p:sp>
      <p:pic>
        <p:nvPicPr>
          <p:cNvPr id="2" name="Picture 1" descr="Pax Dog and 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356" y="3577736"/>
            <a:ext cx="3691451" cy="277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0F763D-AD1D-0448-BF81-0DDE15C5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Arthritis in cats</a:t>
            </a:r>
          </a:p>
        </p:txBody>
      </p:sp>
    </p:spTree>
    <p:extLst>
      <p:ext uri="{BB962C8B-B14F-4D97-AF65-F5344CB8AC3E}">
        <p14:creationId xmlns:p14="http://schemas.microsoft.com/office/powerpoint/2010/main" val="320239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Environmental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239" y="2064384"/>
            <a:ext cx="7772400" cy="4395192"/>
          </a:xfrm>
        </p:spPr>
        <p:txBody>
          <a:bodyPr/>
          <a:lstStyle/>
          <a:p>
            <a:pPr>
              <a:buNone/>
            </a:pPr>
            <a:r>
              <a:rPr lang="en-GB" sz="3200" dirty="0"/>
              <a:t>Provide soft easily accessible beds</a:t>
            </a:r>
          </a:p>
          <a:p>
            <a:pPr lvl="1">
              <a:buNone/>
            </a:pPr>
            <a:r>
              <a:rPr lang="en-GB" sz="2400" dirty="0"/>
              <a:t>Place beds in quiet, draft free areas of the house</a:t>
            </a:r>
          </a:p>
          <a:p>
            <a:pPr lvl="1">
              <a:buNone/>
            </a:pPr>
            <a:r>
              <a:rPr lang="en-GB" sz="2400" dirty="0"/>
              <a:t>Igloo beds or cardboard boxes - warm and secure</a:t>
            </a:r>
          </a:p>
          <a:p>
            <a:pPr>
              <a:buNone/>
            </a:pPr>
            <a:r>
              <a:rPr lang="en-GB" sz="3200" dirty="0"/>
              <a:t>Provide steps or ramps to higher sites</a:t>
            </a:r>
          </a:p>
          <a:p>
            <a:pPr marL="325438" lvl="1" indent="0">
              <a:buNone/>
            </a:pPr>
            <a:r>
              <a:rPr lang="en-GB" sz="2400" dirty="0" err="1"/>
              <a:t>eg</a:t>
            </a:r>
            <a:r>
              <a:rPr lang="en-GB" sz="2400" dirty="0"/>
              <a:t>, the sofa, the cat flap or raised feeding sites</a:t>
            </a:r>
          </a:p>
          <a:p>
            <a:pPr>
              <a:buNone/>
            </a:pPr>
            <a:r>
              <a:rPr lang="en-GB" dirty="0"/>
              <a:t>Provide an indoor low-sided litter tray</a:t>
            </a:r>
          </a:p>
          <a:p>
            <a:pPr marL="325438" lvl="1" indent="-1588">
              <a:buNone/>
            </a:pPr>
            <a:r>
              <a:rPr lang="en-GB" sz="2400" dirty="0"/>
              <a:t>Use different types of litter that are </a:t>
            </a:r>
            <a:br>
              <a:rPr lang="en-GB" sz="2400" dirty="0"/>
            </a:br>
            <a:r>
              <a:rPr lang="en-GB" sz="2400" dirty="0"/>
              <a:t>softer for sore feet</a:t>
            </a:r>
          </a:p>
        </p:txBody>
      </p:sp>
    </p:spTree>
    <p:extLst>
      <p:ext uri="{BB962C8B-B14F-4D97-AF65-F5344CB8AC3E}">
        <p14:creationId xmlns:p14="http://schemas.microsoft.com/office/powerpoint/2010/main" val="247728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Non-steroidal anti-inflammatory drugs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17904" y="2112768"/>
            <a:ext cx="10495239" cy="450748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Meloxicam and Robenacoxib</a:t>
            </a:r>
          </a:p>
          <a:p>
            <a:pPr marL="360363" lvl="2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Both licensed for long term use</a:t>
            </a:r>
          </a:p>
          <a:p>
            <a:pPr marL="360363" lvl="2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Very good compliance</a:t>
            </a:r>
          </a:p>
          <a:p>
            <a:pPr marL="360363" lvl="2" indent="0">
              <a:spcAft>
                <a:spcPts val="1200"/>
              </a:spcAft>
              <a:buNone/>
            </a:pPr>
            <a:r>
              <a:rPr lang="en-GB" sz="2800" dirty="0">
                <a:solidFill>
                  <a:schemeClr val="tx1"/>
                </a:solidFill>
              </a:rPr>
              <a:t>Use with care in cats with renal compromise </a:t>
            </a:r>
          </a:p>
          <a:p>
            <a:pPr marL="90363" lvl="1" indent="0">
              <a:spcBef>
                <a:spcPts val="264"/>
              </a:spcBef>
              <a:buNone/>
            </a:pPr>
            <a:r>
              <a:rPr lang="en-GB" sz="3600" dirty="0">
                <a:solidFill>
                  <a:schemeClr val="accent2"/>
                </a:solidFill>
              </a:rPr>
              <a:t>NSAIDs do not cause kidney damage</a:t>
            </a:r>
          </a:p>
          <a:p>
            <a:pPr marL="360363" lvl="2" indent="0">
              <a:spcBef>
                <a:spcPts val="264"/>
              </a:spcBef>
              <a:buNone/>
            </a:pPr>
            <a:r>
              <a:rPr lang="en-GB" dirty="0">
                <a:solidFill>
                  <a:schemeClr val="tx1"/>
                </a:solidFill>
              </a:rPr>
              <a:t>Gowan RA et al (2011) JFMS 13(10):752-61</a:t>
            </a:r>
            <a:endParaRPr lang="en-GB" sz="2800" dirty="0">
              <a:solidFill>
                <a:schemeClr val="accent2"/>
              </a:solidFill>
            </a:endParaRPr>
          </a:p>
          <a:p>
            <a:pPr marL="90363" lvl="1" indent="0">
              <a:spcBef>
                <a:spcPts val="264"/>
              </a:spcBef>
              <a:buNone/>
            </a:pPr>
            <a:r>
              <a:rPr lang="en-GB" sz="3600" dirty="0">
                <a:solidFill>
                  <a:schemeClr val="accent2"/>
                </a:solidFill>
              </a:rPr>
              <a:t>Unless – cat is in a prostaglandin dependant state</a:t>
            </a:r>
          </a:p>
          <a:p>
            <a:pPr marL="360363" lvl="2" indent="0">
              <a:spcBef>
                <a:spcPts val="72"/>
              </a:spcBef>
              <a:buNone/>
            </a:pPr>
            <a:r>
              <a:rPr lang="en-GB" sz="2800" dirty="0">
                <a:solidFill>
                  <a:schemeClr val="tx1"/>
                </a:solidFill>
              </a:rPr>
              <a:t>Dehydration (inappetence), Hypotension</a:t>
            </a:r>
          </a:p>
        </p:txBody>
      </p:sp>
    </p:spTree>
    <p:extLst>
      <p:ext uri="{BB962C8B-B14F-4D97-AF65-F5344CB8AC3E}">
        <p14:creationId xmlns:p14="http://schemas.microsoft.com/office/powerpoint/2010/main" val="31736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200" y="1996030"/>
            <a:ext cx="8748464" cy="45259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3600" dirty="0"/>
              <a:t>Key Points</a:t>
            </a:r>
          </a:p>
          <a:p>
            <a:pPr marL="441325" lvl="1" indent="-268288">
              <a:buNone/>
            </a:pPr>
            <a:r>
              <a:rPr lang="en-GB" sz="3200" dirty="0"/>
              <a:t>Only use in cats with stable CKD</a:t>
            </a:r>
          </a:p>
          <a:p>
            <a:pPr marL="441325" lvl="1" indent="-268288">
              <a:buNone/>
            </a:pPr>
            <a:r>
              <a:rPr lang="en-GB" sz="3200" dirty="0"/>
              <a:t>Not off food</a:t>
            </a:r>
          </a:p>
          <a:p>
            <a:pPr marL="441325" lvl="1" indent="-268288">
              <a:buNone/>
            </a:pPr>
            <a:r>
              <a:rPr lang="en-GB" sz="3200" dirty="0"/>
              <a:t>Not dehydrated</a:t>
            </a:r>
          </a:p>
          <a:p>
            <a:pPr marL="841375" lvl="2" indent="-268288">
              <a:buNone/>
            </a:pPr>
            <a:r>
              <a:rPr lang="en-GB" sz="2800" dirty="0"/>
              <a:t>Advanced CKD – support with s/c fluids</a:t>
            </a:r>
          </a:p>
          <a:p>
            <a:pPr marL="441325" lvl="1" indent="-268288">
              <a:buNone/>
            </a:pPr>
            <a:r>
              <a:rPr lang="en-GB" sz="3200" dirty="0"/>
              <a:t>Minimum effective dose</a:t>
            </a:r>
          </a:p>
          <a:p>
            <a:pPr marL="536575" lvl="2" indent="0">
              <a:buNone/>
            </a:pPr>
            <a:r>
              <a:rPr lang="en-GB" sz="2800" dirty="0"/>
              <a:t>Use environmental modification and adjunctive treatments as needed to minimise the dose</a:t>
            </a:r>
          </a:p>
          <a:p>
            <a:pPr marL="542925" lvl="2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Nutraceuticals, gabapentin, acupuncture etc...</a:t>
            </a:r>
          </a:p>
        </p:txBody>
      </p:sp>
      <p:pic>
        <p:nvPicPr>
          <p:cNvPr id="4" name="Picture 3" descr="Sp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6073" y="2732956"/>
            <a:ext cx="2397454" cy="378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223260C-1E29-0141-9DF8-D3D6AED2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NSAIDS and Chronic kidney disease</a:t>
            </a:r>
          </a:p>
        </p:txBody>
      </p:sp>
    </p:spTree>
    <p:extLst>
      <p:ext uri="{BB962C8B-B14F-4D97-AF65-F5344CB8AC3E}">
        <p14:creationId xmlns:p14="http://schemas.microsoft.com/office/powerpoint/2010/main" val="23803265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BBC1-BD10-A942-B3AF-AF8B8C74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FELINE ARTHRITIS: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D253-2A36-A546-AE9F-6F7A73E0F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7256" y="1926771"/>
            <a:ext cx="9701796" cy="467112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Solensia; Zoetis - Anti-Nerve Growth Factor (NGF) Monoclonal Antibody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NGF is elevated in arthritic joints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Neutralising NGF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Relieves pain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Reduces release of pro-inflammatory mediators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Reduces release of NGF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Monoclonal Antibodies: Minimal adverse effects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Highly specific to the target molecule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Metabolised via protein degradation pathways – minimal involvement </a:t>
            </a:r>
            <a:br>
              <a:rPr lang="en-US" sz="2400" dirty="0"/>
            </a:br>
            <a:r>
              <a:rPr lang="en-US" sz="2400" dirty="0"/>
              <a:t>of liver and kidneys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Subcutaneous injection, once a month</a:t>
            </a:r>
          </a:p>
          <a:p>
            <a:pPr lvl="1"/>
            <a:endParaRPr lang="en-US" dirty="0"/>
          </a:p>
        </p:txBody>
      </p:sp>
      <p:pic>
        <p:nvPicPr>
          <p:cNvPr id="6" name="Picture 5" descr="A picture containing text, cat, sitting, businesscard&#10;&#10;Description automatically generated">
            <a:extLst>
              <a:ext uri="{FF2B5EF4-FFF2-40B4-BE49-F238E27FC236}">
                <a16:creationId xmlns:a16="http://schemas.microsoft.com/office/drawing/2014/main" id="{80D797A5-2108-C640-96F0-725842CD2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713" y="2172270"/>
            <a:ext cx="2090062" cy="20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9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DF6AD-F4DA-1E4C-B976-FF79EE07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Geriatric Cats: Multiple Conditions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95AD10-CD73-A647-B485-4DD9BA56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2054018"/>
            <a:ext cx="11301079" cy="746332"/>
          </a:xfrm>
        </p:spPr>
        <p:txBody>
          <a:bodyPr/>
          <a:lstStyle/>
          <a:p>
            <a:pPr algn="ctr"/>
            <a:r>
              <a:rPr lang="en-US" sz="4400" dirty="0"/>
              <a:t>Goals and 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E67C2F-1E46-784B-868E-3F26288F0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300" y="2800350"/>
            <a:ext cx="5393100" cy="2657475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Owner’s Concerns</a:t>
            </a:r>
          </a:p>
          <a:p>
            <a:pPr lvl="1"/>
            <a:r>
              <a:rPr lang="en-US" sz="2400" dirty="0"/>
              <a:t>Signs or behaviour changes that are worrying them</a:t>
            </a:r>
          </a:p>
          <a:p>
            <a:pPr lvl="1"/>
            <a:r>
              <a:rPr lang="en-US" sz="2400" dirty="0"/>
              <a:t>Signs or behaviour changes that are impacting on the owner’s / family’s quality of life</a:t>
            </a:r>
          </a:p>
          <a:p>
            <a:pPr lvl="1"/>
            <a:r>
              <a:rPr lang="en-US" sz="2400" dirty="0"/>
              <a:t>Cost of treatment / diet / care</a:t>
            </a:r>
          </a:p>
          <a:p>
            <a:pPr lvl="1"/>
            <a:r>
              <a:rPr lang="en-US" sz="2400" dirty="0"/>
              <a:t>Stress of treatment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416DA8-F9E2-714A-9AC4-DBEA9D359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600" y="2800350"/>
            <a:ext cx="5393100" cy="265747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Cat’s Concerns</a:t>
            </a:r>
          </a:p>
          <a:p>
            <a:pPr lvl="1"/>
            <a:r>
              <a:rPr lang="en-US" sz="2400" dirty="0"/>
              <a:t>Factors affecting quality of life</a:t>
            </a:r>
          </a:p>
          <a:p>
            <a:pPr lvl="1"/>
            <a:r>
              <a:rPr lang="en-US" sz="2400" dirty="0"/>
              <a:t>Factors contributing to progression of disease / development of new diseases</a:t>
            </a:r>
          </a:p>
          <a:p>
            <a:pPr lvl="2"/>
            <a:r>
              <a:rPr lang="en-US" sz="2000" dirty="0"/>
              <a:t>Negative effect on quality of life</a:t>
            </a:r>
          </a:p>
          <a:p>
            <a:pPr lvl="2"/>
            <a:r>
              <a:rPr lang="en-US" sz="2000" dirty="0"/>
              <a:t>Negative impact on longevity</a:t>
            </a:r>
          </a:p>
        </p:txBody>
      </p:sp>
      <p:pic>
        <p:nvPicPr>
          <p:cNvPr id="3" name="Picture 2" descr="A person lying on a bed&#10;&#10;Description automatically generated">
            <a:extLst>
              <a:ext uri="{FF2B5EF4-FFF2-40B4-BE49-F238E27FC236}">
                <a16:creationId xmlns:a16="http://schemas.microsoft.com/office/drawing/2014/main" id="{3E6F814E-2ABA-FA40-B901-B959145EE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8313" y="5606812"/>
            <a:ext cx="2833687" cy="12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66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DF6AD-F4DA-1E4C-B976-FF79EE07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Geriatric Cats: Multiple Conditions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95AD10-CD73-A647-B485-4DD9BA56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2054018"/>
            <a:ext cx="11301079" cy="746332"/>
          </a:xfrm>
        </p:spPr>
        <p:txBody>
          <a:bodyPr/>
          <a:lstStyle/>
          <a:p>
            <a:pPr algn="ctr"/>
            <a:r>
              <a:rPr lang="en-US" sz="4400" dirty="0"/>
              <a:t>Goals and Priorities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416DA8-F9E2-714A-9AC4-DBEA9D359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099" y="2993232"/>
            <a:ext cx="6132225" cy="2128838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en-US" sz="2800" dirty="0"/>
              <a:t>Appetite / Food intake / Bodyweight</a:t>
            </a:r>
          </a:p>
          <a:p>
            <a:r>
              <a:rPr lang="en-US" sz="2800" dirty="0"/>
              <a:t>Hydration</a:t>
            </a:r>
          </a:p>
          <a:p>
            <a:r>
              <a:rPr lang="en-US" sz="2800" dirty="0"/>
              <a:t>Analgesia</a:t>
            </a:r>
          </a:p>
          <a:p>
            <a:r>
              <a:rPr lang="en-US" sz="2800" dirty="0"/>
              <a:t>Environment / Behavioural Needs</a:t>
            </a:r>
            <a:endParaRPr lang="en-US" dirty="0"/>
          </a:p>
        </p:txBody>
      </p:sp>
      <p:pic>
        <p:nvPicPr>
          <p:cNvPr id="9" name="Content Placeholder 3" descr="Yoda resting in warm draught free bed.JPG">
            <a:extLst>
              <a:ext uri="{FF2B5EF4-FFF2-40B4-BE49-F238E27FC236}">
                <a16:creationId xmlns:a16="http://schemas.microsoft.com/office/drawing/2014/main" id="{84506DD5-D000-A44E-81C5-E25FFBB7D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72349" y="4169630"/>
            <a:ext cx="4038434" cy="2137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E1052F-0D57-E74A-BCC8-C3F9AFABE5F9}"/>
              </a:ext>
            </a:extLst>
          </p:cNvPr>
          <p:cNvGrpSpPr/>
          <p:nvPr/>
        </p:nvGrpSpPr>
        <p:grpSpPr>
          <a:xfrm>
            <a:off x="6728472" y="2703909"/>
            <a:ext cx="4882337" cy="1369280"/>
            <a:chOff x="6728472" y="2703909"/>
            <a:chExt cx="4882337" cy="13692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BAEE838-EBCE-4D41-8B03-C484F9510557}"/>
                </a:ext>
              </a:extLst>
            </p:cNvPr>
            <p:cNvSpPr/>
            <p:nvPr/>
          </p:nvSpPr>
          <p:spPr>
            <a:xfrm>
              <a:off x="7172324" y="2703909"/>
              <a:ext cx="4219473" cy="1369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27B08C7-4F27-6844-AA72-665CB2A63286}"/>
                </a:ext>
              </a:extLst>
            </p:cNvPr>
            <p:cNvSpPr txBox="1"/>
            <p:nvPr/>
          </p:nvSpPr>
          <p:spPr>
            <a:xfrm>
              <a:off x="6728472" y="2903023"/>
              <a:ext cx="48823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Keep them Eating</a:t>
              </a:r>
            </a:p>
            <a:p>
              <a:pPr algn="ctr"/>
              <a:r>
                <a:rPr lang="en-US" sz="2800" dirty="0"/>
                <a:t>Maintain Bodyweight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31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DF6AD-F4DA-1E4C-B976-FF79EE07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Geriatric Cats: Multiple Conditions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95AD10-CD73-A647-B485-4DD9BA56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460" y="2381871"/>
            <a:ext cx="11301079" cy="746332"/>
          </a:xfrm>
        </p:spPr>
        <p:txBody>
          <a:bodyPr/>
          <a:lstStyle/>
          <a:p>
            <a:pPr algn="ctr"/>
            <a:r>
              <a:rPr lang="en-US" sz="4400" dirty="0"/>
              <a:t>Goals and Priorities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416DA8-F9E2-714A-9AC4-DBEA9D359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099" y="3136378"/>
            <a:ext cx="8038587" cy="2991964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en-US" sz="3600" dirty="0"/>
              <a:t>Appetite / Food intake / Bodyweight</a:t>
            </a:r>
          </a:p>
          <a:p>
            <a:r>
              <a:rPr lang="en-US" sz="3600" dirty="0"/>
              <a:t>Hydration</a:t>
            </a:r>
          </a:p>
          <a:p>
            <a:r>
              <a:rPr lang="en-US" sz="3600" dirty="0"/>
              <a:t>Analgesia</a:t>
            </a:r>
          </a:p>
          <a:p>
            <a:r>
              <a:rPr lang="en-US" sz="3600" dirty="0"/>
              <a:t>Environment / Behavioural Needs</a:t>
            </a:r>
            <a:endParaRPr lang="en-US" dirty="0"/>
          </a:p>
        </p:txBody>
      </p:sp>
      <p:pic>
        <p:nvPicPr>
          <p:cNvPr id="9" name="Content Placeholder 3" descr="Yoda resting in warm draught free bed.JPG">
            <a:extLst>
              <a:ext uri="{FF2B5EF4-FFF2-40B4-BE49-F238E27FC236}">
                <a16:creationId xmlns:a16="http://schemas.microsoft.com/office/drawing/2014/main" id="{84506DD5-D000-A44E-81C5-E25FFBB7D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6917" y="4489076"/>
            <a:ext cx="4038434" cy="2137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25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6596-12DD-1246-8A9A-294EC42F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loss in older cats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D1397E-2419-864A-8AFF-98DBF9D4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" y="1902910"/>
            <a:ext cx="11029615" cy="43714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Cachexia</a:t>
            </a:r>
          </a:p>
          <a:p>
            <a:pPr lvl="1"/>
            <a:r>
              <a:rPr lang="en-US" sz="2800" dirty="0"/>
              <a:t>Weight / Muscle loss associated with disease</a:t>
            </a:r>
          </a:p>
          <a:p>
            <a:r>
              <a:rPr lang="en-US" dirty="0"/>
              <a:t>Sarcopenia</a:t>
            </a:r>
          </a:p>
          <a:p>
            <a:pPr lvl="1"/>
            <a:r>
              <a:rPr lang="en-US" sz="2800" dirty="0"/>
              <a:t>Gradual loss of lean body mass (LBM) in healthy </a:t>
            </a:r>
            <a:br>
              <a:rPr lang="en-US" sz="2800" dirty="0"/>
            </a:br>
            <a:r>
              <a:rPr lang="en-US" sz="2800" dirty="0"/>
              <a:t>older animals</a:t>
            </a:r>
          </a:p>
          <a:p>
            <a:pPr lvl="1"/>
            <a:endParaRPr lang="en-US" dirty="0"/>
          </a:p>
          <a:p>
            <a:r>
              <a:rPr lang="en-US" dirty="0"/>
              <a:t>Muscle wasting: </a:t>
            </a:r>
            <a:r>
              <a:rPr lang="en-US" sz="2400" dirty="0">
                <a:solidFill>
                  <a:schemeClr val="tx1"/>
                </a:solidFill>
              </a:rPr>
              <a:t>Common in older cats.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600" dirty="0"/>
              <a:t>Reduced ability to digest and absorb protein and fat</a:t>
            </a:r>
          </a:p>
          <a:p>
            <a:pPr lvl="1"/>
            <a:r>
              <a:rPr lang="en-US" sz="2600" dirty="0"/>
              <a:t>Muscle atrophy from inactivity, often due to joint pain </a:t>
            </a:r>
          </a:p>
          <a:p>
            <a:pPr lvl="1"/>
            <a:r>
              <a:rPr lang="en-US" sz="2600" dirty="0"/>
              <a:t>Inappropriate dietary recommendations? 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7D37589-7892-9A4C-8D1B-B8327E21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383" y="2729239"/>
            <a:ext cx="3771900" cy="3822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348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3935-A697-3A46-8FBA-625EB471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loss in older cats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506F-CCC9-FD4F-87D5-2B8662762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20304"/>
          </a:xfrm>
        </p:spPr>
        <p:txBody>
          <a:bodyPr/>
          <a:lstStyle/>
          <a:p>
            <a:r>
              <a:rPr lang="en-US" dirty="0"/>
              <a:t>Bodyweight</a:t>
            </a:r>
          </a:p>
          <a:p>
            <a:r>
              <a:rPr lang="en-US" dirty="0"/>
              <a:t>Body Condition Score</a:t>
            </a:r>
          </a:p>
          <a:p>
            <a:pPr lvl="1"/>
            <a:r>
              <a:rPr lang="en-US" sz="2400" dirty="0"/>
              <a:t>Assesses amount of body fat</a:t>
            </a:r>
          </a:p>
          <a:p>
            <a:pPr lvl="1"/>
            <a:r>
              <a:rPr lang="en-US" sz="2400" dirty="0"/>
              <a:t>Loss of muscle can occur without fat loss. </a:t>
            </a:r>
          </a:p>
          <a:p>
            <a:pPr lvl="1"/>
            <a:r>
              <a:rPr lang="en-US" sz="2400" dirty="0"/>
              <a:t>Cats can have BCS &gt; 3 but have significant loss of LBM</a:t>
            </a:r>
          </a:p>
          <a:p>
            <a:r>
              <a:rPr lang="en-US" dirty="0"/>
              <a:t>Muscle Condition Score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BC66EB-68D3-F246-A202-06204FE49434}"/>
              </a:ext>
            </a:extLst>
          </p:cNvPr>
          <p:cNvGrpSpPr/>
          <p:nvPr/>
        </p:nvGrpSpPr>
        <p:grpSpPr>
          <a:xfrm>
            <a:off x="1846885" y="5103212"/>
            <a:ext cx="4521066" cy="1162800"/>
            <a:chOff x="1912199" y="4867330"/>
            <a:chExt cx="4521066" cy="1162800"/>
          </a:xfrm>
        </p:grpSpPr>
        <p:pic>
          <p:nvPicPr>
            <p:cNvPr id="6" name="Picture 5" descr="A close up of text on a whiteboard&#10;&#10;Description automatically generated">
              <a:extLst>
                <a:ext uri="{FF2B5EF4-FFF2-40B4-BE49-F238E27FC236}">
                  <a16:creationId xmlns:a16="http://schemas.microsoft.com/office/drawing/2014/main" id="{FAA69AD5-D2D7-C949-B536-447D7BBCA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71949" y="4867330"/>
              <a:ext cx="2261316" cy="1162800"/>
            </a:xfrm>
            <a:prstGeom prst="rect">
              <a:avLst/>
            </a:prstGeom>
          </p:spPr>
        </p:pic>
        <p:pic>
          <p:nvPicPr>
            <p:cNvPr id="7" name="Picture 6" descr="A close up of text on a whiteboard&#10;&#10;Description automatically generated">
              <a:extLst>
                <a:ext uri="{FF2B5EF4-FFF2-40B4-BE49-F238E27FC236}">
                  <a16:creationId xmlns:a16="http://schemas.microsoft.com/office/drawing/2014/main" id="{0EE56D2A-8ADC-B247-BFD1-1F892BE6E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2199" y="4867330"/>
              <a:ext cx="2259751" cy="1161995"/>
            </a:xfrm>
            <a:prstGeom prst="rect">
              <a:avLst/>
            </a:prstGeom>
          </p:spPr>
        </p:pic>
      </p:grpSp>
      <p:pic>
        <p:nvPicPr>
          <p:cNvPr id="5" name="Picture 4" descr="A cat that is looking at the camera&#10;&#10;Description automatically generated">
            <a:extLst>
              <a:ext uri="{FF2B5EF4-FFF2-40B4-BE49-F238E27FC236}">
                <a16:creationId xmlns:a16="http://schemas.microsoft.com/office/drawing/2014/main" id="{5CEB2FAF-8824-3148-81C7-FFCBC91A5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180496"/>
            <a:ext cx="5433828" cy="146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cat sitting on a white surface&#10;&#10;Description automatically generated">
            <a:extLst>
              <a:ext uri="{FF2B5EF4-FFF2-40B4-BE49-F238E27FC236}">
                <a16:creationId xmlns:a16="http://schemas.microsoft.com/office/drawing/2014/main" id="{B98C2667-2F6C-8F4D-8910-ACC6876D2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232" y="4177099"/>
            <a:ext cx="2890595" cy="185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9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Goblin: 14 y/o FN DLH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585" y="2171379"/>
            <a:ext cx="1990321" cy="251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418462" y="2171379"/>
            <a:ext cx="10011537" cy="4294735"/>
          </a:xfrm>
        </p:spPr>
        <p:txBody>
          <a:bodyPr>
            <a:normAutofit lnSpcReduction="10000"/>
          </a:bodyPr>
          <a:lstStyle/>
          <a:p>
            <a:pPr marL="312738" indent="-312738"/>
            <a:r>
              <a:rPr lang="en-GB" sz="3200" dirty="0">
                <a:solidFill>
                  <a:schemeClr val="accent2"/>
                </a:solidFill>
              </a:rPr>
              <a:t>Chronic Kidney Disease</a:t>
            </a:r>
          </a:p>
          <a:p>
            <a:pPr marL="312738" indent="-312738"/>
            <a:r>
              <a:rPr lang="en-GB" sz="3200" dirty="0">
                <a:solidFill>
                  <a:schemeClr val="tx1"/>
                </a:solidFill>
              </a:rPr>
              <a:t>Owner’s Concerns:</a:t>
            </a:r>
          </a:p>
          <a:p>
            <a:pPr marL="627063" indent="-271463">
              <a:buFont typeface="Arial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Poor appetite</a:t>
            </a:r>
          </a:p>
          <a:p>
            <a:pPr marL="627063" indent="-271463">
              <a:buFont typeface="Arial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Progressive weight loss</a:t>
            </a:r>
          </a:p>
          <a:p>
            <a:pPr marL="627063" indent="-271463">
              <a:buFont typeface="Arial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Withdrawn and lethargic behaviour</a:t>
            </a:r>
          </a:p>
          <a:p>
            <a:pPr marL="355600" indent="-342900"/>
            <a:r>
              <a:rPr lang="en-GB" sz="3200" dirty="0">
                <a:solidFill>
                  <a:schemeClr val="tx1"/>
                </a:solidFill>
              </a:rPr>
              <a:t>Considering euthanasia due to current poor quality of life and irreversibly progressive disease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0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Goblin: 14 y/o FN DLH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88416" y="2319443"/>
            <a:ext cx="5625631" cy="3633047"/>
          </a:xfrm>
        </p:spPr>
        <p:txBody>
          <a:bodyPr>
            <a:normAutofit fontScale="92500"/>
          </a:bodyPr>
          <a:lstStyle/>
          <a:p>
            <a:pPr marL="312738" indent="-312738">
              <a:lnSpc>
                <a:spcPct val="110000"/>
              </a:lnSpc>
            </a:pPr>
            <a:r>
              <a:rPr lang="en-GB" sz="3000" dirty="0"/>
              <a:t>Physical abnormal findings</a:t>
            </a:r>
          </a:p>
          <a:p>
            <a:pPr marL="635000" indent="-32385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600" dirty="0">
                <a:solidFill>
                  <a:schemeClr val="tx2"/>
                </a:solidFill>
              </a:rPr>
              <a:t>Resents handling</a:t>
            </a:r>
          </a:p>
          <a:p>
            <a:pPr marL="635000" indent="-32385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600" dirty="0">
                <a:solidFill>
                  <a:schemeClr val="tx2"/>
                </a:solidFill>
              </a:rPr>
              <a:t>Poor coat</a:t>
            </a:r>
          </a:p>
          <a:p>
            <a:pPr marL="635000" indent="-32385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600" dirty="0">
                <a:solidFill>
                  <a:schemeClr val="tx2"/>
                </a:solidFill>
              </a:rPr>
              <a:t>Poor body condition + muscle wasting</a:t>
            </a:r>
          </a:p>
          <a:p>
            <a:pPr marL="927100" lvl="1" indent="-2921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>
                <a:solidFill>
                  <a:schemeClr val="accent2"/>
                </a:solidFill>
              </a:rPr>
              <a:t>BCS 2/5, severe muscle loss</a:t>
            </a:r>
          </a:p>
          <a:p>
            <a:pPr marL="669925" indent="-358775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600" dirty="0">
                <a:solidFill>
                  <a:schemeClr val="tx1"/>
                </a:solidFill>
              </a:rPr>
              <a:t>Poor skin turgor</a:t>
            </a:r>
          </a:p>
          <a:p>
            <a:pPr marL="669925" indent="-358775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600" dirty="0">
                <a:solidFill>
                  <a:schemeClr val="tx1"/>
                </a:solidFill>
              </a:rPr>
              <a:t>Small firm irregular kidneys</a:t>
            </a:r>
          </a:p>
          <a:p>
            <a:pPr marL="669925" indent="-358775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600" dirty="0">
                <a:solidFill>
                  <a:schemeClr val="tx1"/>
                </a:solidFill>
              </a:rPr>
              <a:t>Small very firm faecal boluses ++</a:t>
            </a:r>
          </a:p>
          <a:p>
            <a:pPr marL="312738" indent="-312738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736431-E2F8-F845-A71B-1D9D3D7EA6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1193" y="2319443"/>
            <a:ext cx="5422390" cy="3633047"/>
          </a:xfrm>
        </p:spPr>
        <p:txBody>
          <a:bodyPr/>
          <a:lstStyle/>
          <a:p>
            <a:r>
              <a:rPr lang="en-US" dirty="0"/>
              <a:t>Current Management Advice</a:t>
            </a:r>
          </a:p>
          <a:p>
            <a:pPr lvl="1"/>
            <a:r>
              <a:rPr lang="en-US" sz="2800" dirty="0"/>
              <a:t>Feed renal diet</a:t>
            </a:r>
          </a:p>
          <a:p>
            <a:pPr lvl="2"/>
            <a:r>
              <a:rPr lang="en-US" sz="2400" dirty="0"/>
              <a:t>Poor appetite</a:t>
            </a:r>
          </a:p>
          <a:p>
            <a:pPr lvl="2"/>
            <a:r>
              <a:rPr lang="en-US" sz="2400" dirty="0"/>
              <a:t>Not enjoying renal diets</a:t>
            </a:r>
          </a:p>
          <a:p>
            <a:pPr lvl="2"/>
            <a:r>
              <a:rPr lang="en-US" sz="2400" dirty="0"/>
              <a:t>Owner offering other foods</a:t>
            </a:r>
          </a:p>
          <a:p>
            <a:pPr lvl="2"/>
            <a:r>
              <a:rPr lang="en-US" sz="2400" dirty="0"/>
              <a:t>Owner feeling guilty because not feeding the “right” diet</a:t>
            </a:r>
          </a:p>
        </p:txBody>
      </p:sp>
    </p:spTree>
    <p:extLst>
      <p:ext uri="{BB962C8B-B14F-4D97-AF65-F5344CB8AC3E}">
        <p14:creationId xmlns:p14="http://schemas.microsoft.com/office/powerpoint/2010/main" val="10684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Goblin: 14 y/o FN DLH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81711" y="1178434"/>
            <a:ext cx="4853888" cy="473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79388" indent="277813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360363" indent="5540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539750" indent="83185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+mn-lt"/>
              </a:defRPr>
            </a:lvl4pPr>
            <a:lvl5pPr marL="719138" indent="1109663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FFFF00"/>
                </a:solidFill>
                <a:latin typeface="+mn-lt"/>
              </a:defRPr>
            </a:lvl5pPr>
            <a:lvl6pPr marL="1176338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FFFF00"/>
                </a:solidFill>
                <a:latin typeface="+mn-lt"/>
              </a:defRPr>
            </a:lvl6pPr>
            <a:lvl7pPr marL="1633538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FFFF00"/>
                </a:solidFill>
                <a:latin typeface="+mn-lt"/>
              </a:defRPr>
            </a:lvl7pPr>
            <a:lvl8pPr marL="2090738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FFFF00"/>
                </a:solidFill>
                <a:latin typeface="+mn-lt"/>
              </a:defRPr>
            </a:lvl8pPr>
            <a:lvl9pPr marL="2547938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FFFF00"/>
                </a:solidFill>
                <a:latin typeface="+mn-lt"/>
              </a:defRPr>
            </a:lvl9pPr>
          </a:lstStyle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T Prot 	77	(60-80 g/l)	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Alb 	46	(25-45 g/l) </a:t>
            </a: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	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Glob 	31	(25-45 g/l) 	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Urea 	19	(2.5-9.9 mmol/l)	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Creat 	233	(20-177 </a:t>
            </a:r>
            <a:r>
              <a:rPr lang="el-G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sym typeface="Times New Roman" pitchFamily="18" charset="0"/>
              </a:rPr>
              <a:t>μ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mol/l)</a:t>
            </a: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	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Phos 	1.6	(0.9-2.2 mmol/l)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Ca	2.7	(2.0-3.0 mmol/l)	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ALT 	38	(&lt; 60 iu/l)	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AlkP 	49	(&lt; 60 iu/l)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Gluc 	6.9	(3.0-8.0 mmol/l)	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69988" algn="l"/>
                <a:tab pos="2151063" algn="l"/>
                <a:tab pos="4665663" algn="l"/>
                <a:tab pos="5916613" algn="l"/>
                <a:tab pos="6723063" algn="l"/>
              </a:tabLst>
            </a:pP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Na 	155.8	(145-157 mmol/l)	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70000" algn="l"/>
                <a:tab pos="2152800" algn="l"/>
              </a:tabLst>
            </a:pPr>
            <a:r>
              <a:rPr lang="en-GB" sz="2000" dirty="0">
                <a:effectLst>
                  <a:outerShdw sx="1000" sy="1000" algn="tl">
                    <a:srgbClr val="000000"/>
                  </a:outerShdw>
                </a:effectLst>
              </a:rPr>
              <a:t>K 	3.7	(3.5-4.5 mmol/l)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70000" algn="l"/>
                <a:tab pos="2152800" algn="l"/>
              </a:tabLst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Total T4	12	(19-64 nmol/L)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70000" algn="l"/>
                <a:tab pos="2152800" algn="l"/>
              </a:tabLst>
            </a:pP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sx="1000" sy="1000" algn="tl">
                  <a:srgbClr val="000000"/>
                </a:outerShdw>
              </a:effectLst>
            </a:endParaRPr>
          </a:p>
          <a:p>
            <a:pPr marL="0" indent="0" defTabSz="523875" eaLnBrk="1" hangingPunct="1">
              <a:lnSpc>
                <a:spcPct val="90000"/>
              </a:lnSpc>
              <a:tabLst>
                <a:tab pos="1170000" algn="l"/>
                <a:tab pos="2152800" algn="l"/>
              </a:tabLst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Urine SG	1.024	(&gt;1.030)</a:t>
            </a:r>
          </a:p>
          <a:p>
            <a:pPr marL="0" indent="0" defTabSz="523875" eaLnBrk="1" hangingPunct="1">
              <a:lnSpc>
                <a:spcPct val="90000"/>
              </a:lnSpc>
              <a:tabLst>
                <a:tab pos="1170000" algn="l"/>
                <a:tab pos="2152800" algn="l"/>
              </a:tabLst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UP:C 0.03 No active sediment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B5986-3A1D-CE46-A2B0-CBEA15197178}"/>
              </a:ext>
            </a:extLst>
          </p:cNvPr>
          <p:cNvSpPr/>
          <p:nvPr/>
        </p:nvSpPr>
        <p:spPr>
          <a:xfrm>
            <a:off x="5935598" y="1204222"/>
            <a:ext cx="553097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PCV		21% 		(25-45)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RBC		4.69		(5.5-10x10</a:t>
            </a:r>
            <a:r>
              <a:rPr lang="en-GB" sz="2000" baseline="30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12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/l)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</a:rPr>
              <a:t>Hb		6.8 		(8-15 g/dl)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MCHC	30 		(30-35 g/dl)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MCV	42.4 		(40-55fl)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WBC	16.0		(5.5-22 x 10</a:t>
            </a:r>
            <a:r>
              <a:rPr lang="en-GB" sz="2000" baseline="30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9</a:t>
            </a: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/l)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tx2"/>
                </a:solidFill>
                <a:effectLst>
                  <a:outerShdw sx="1000" sy="1000" algn="tl">
                    <a:srgbClr val="000000"/>
                  </a:outerShdw>
                </a:effectLst>
              </a:rPr>
              <a:t>Neuts	12.2		(2.5-13.2 x 10</a:t>
            </a:r>
            <a:r>
              <a:rPr lang="en-GB" sz="2000" baseline="30000" dirty="0">
                <a:solidFill>
                  <a:schemeClr val="tx2"/>
                </a:solidFill>
                <a:effectLst>
                  <a:outerShdw sx="1000" sy="1000" algn="tl">
                    <a:srgbClr val="000000"/>
                  </a:outerShdw>
                </a:effectLst>
              </a:rPr>
              <a:t>9</a:t>
            </a:r>
            <a:r>
              <a:rPr lang="en-GB" sz="2000" dirty="0">
                <a:solidFill>
                  <a:schemeClr val="tx2"/>
                </a:solidFill>
                <a:effectLst>
                  <a:outerShdw sx="1000" sy="1000" algn="tl">
                    <a:srgbClr val="000000"/>
                  </a:outerShdw>
                </a:effectLst>
              </a:rPr>
              <a:t>/l)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Lymphs	2.5		(1.5-7.0 x 10</a:t>
            </a:r>
            <a:r>
              <a:rPr lang="en-GB" sz="2000" baseline="30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9</a:t>
            </a: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/l)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Monos	0.3		(&lt; 0.9 x 10</a:t>
            </a:r>
            <a:r>
              <a:rPr lang="en-GB" sz="2000" baseline="30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9</a:t>
            </a: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/l)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Eosins	1.0 		(&lt; 2.0 x 10</a:t>
            </a:r>
            <a:r>
              <a:rPr lang="en-GB" sz="2000" baseline="30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9</a:t>
            </a: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/l)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Plts		346 		(300-700 x 10</a:t>
            </a:r>
            <a:r>
              <a:rPr lang="en-GB" sz="2000" baseline="30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9</a:t>
            </a: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/l)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Comment: Red cells are normocytic </a:t>
            </a:r>
            <a:b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</a:b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normochromic. Reticulocytes absent </a:t>
            </a: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GB" sz="2000" dirty="0">
              <a:solidFill>
                <a:schemeClr val="accent1"/>
              </a:solidFill>
              <a:effectLst>
                <a:outerShdw sx="1000" sy="1000" algn="tl">
                  <a:srgbClr val="000000"/>
                </a:outerShdw>
              </a:effectLst>
            </a:endParaRPr>
          </a:p>
          <a:p>
            <a:pPr defTabSz="5238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sBP		110 mmHg</a:t>
            </a:r>
            <a:b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</a:br>
            <a:r>
              <a:rPr lang="en-GB" sz="2000" dirty="0">
                <a:solidFill>
                  <a:schemeClr val="accent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		(Aim &lt; 160 mmHg in CKD)</a:t>
            </a:r>
          </a:p>
        </p:txBody>
      </p:sp>
    </p:spTree>
    <p:extLst>
      <p:ext uri="{BB962C8B-B14F-4D97-AF65-F5344CB8AC3E}">
        <p14:creationId xmlns:p14="http://schemas.microsoft.com/office/powerpoint/2010/main" val="42312066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C Colours - Widescreen" id="{0C1DCA0C-60B0-BA4D-B4C0-02281CDBC978}" vid="{56DBC6BC-9EC3-4747-A831-FF8BEBDE4A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1755</TotalTime>
  <Words>2214</Words>
  <Application>Microsoft Macintosh PowerPoint</Application>
  <PresentationFormat>Widescreen</PresentationFormat>
  <Paragraphs>424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Corbel</vt:lpstr>
      <vt:lpstr>Gill Sans MT</vt:lpstr>
      <vt:lpstr>Wingdings</vt:lpstr>
      <vt:lpstr>Wingdings 2</vt:lpstr>
      <vt:lpstr>Dividend</vt:lpstr>
      <vt:lpstr>Chronic Kidney Disease :  complex cases</vt:lpstr>
      <vt:lpstr>ISFM / AAFP feline life stages</vt:lpstr>
      <vt:lpstr>Geriatric Cats: Multiple Conditions</vt:lpstr>
      <vt:lpstr>Geriatric Cats: Multiple Conditions</vt:lpstr>
      <vt:lpstr>Weight loss in older cats</vt:lpstr>
      <vt:lpstr>Weight loss in older cats</vt:lpstr>
      <vt:lpstr>Goblin: 14 y/o FN DLH</vt:lpstr>
      <vt:lpstr>Goblin: 14 y/o FN DLH</vt:lpstr>
      <vt:lpstr>Goblin: 14 y/o FN DLH</vt:lpstr>
      <vt:lpstr>Goblin: 14 y/o FN DLH: IRIS stage 2 CKD</vt:lpstr>
      <vt:lpstr>CKD Treatment Priority No 1</vt:lpstr>
      <vt:lpstr>Improving  Appetite  in  ckd</vt:lpstr>
      <vt:lpstr>CKD Treatment Priority No 1</vt:lpstr>
      <vt:lpstr>improve fluid balance</vt:lpstr>
      <vt:lpstr>PowerPoint Presentation</vt:lpstr>
      <vt:lpstr>Improving  Appetite  in  ckd</vt:lpstr>
      <vt:lpstr>Anti-nausea medications</vt:lpstr>
      <vt:lpstr>Improve  Appetite</vt:lpstr>
      <vt:lpstr>Goblin: 14 y/o FN DLH: IRIS stage 2 CKD</vt:lpstr>
      <vt:lpstr>Goblin: 14 y/o FN DLH: IRIS stage 2 CKD</vt:lpstr>
      <vt:lpstr>Goblin: 14 y/o FN DLH</vt:lpstr>
      <vt:lpstr>Constipation</vt:lpstr>
      <vt:lpstr>Constipation in elderly cats</vt:lpstr>
      <vt:lpstr>Constipation in elderly cats</vt:lpstr>
      <vt:lpstr>Goblin: 14 y/o FN DLH</vt:lpstr>
      <vt:lpstr>Goblin: 14 y/o FN DLH</vt:lpstr>
      <vt:lpstr>Goblin: 14 y/o FN DLH</vt:lpstr>
      <vt:lpstr>CKD and Anaemia</vt:lpstr>
      <vt:lpstr>Arthritis in Cats</vt:lpstr>
      <vt:lpstr>Arthritis in cats</vt:lpstr>
      <vt:lpstr>Environmental modification</vt:lpstr>
      <vt:lpstr>Non-steroidal anti-inflammatory drugs</vt:lpstr>
      <vt:lpstr>NSAIDS and Chronic kidney disease</vt:lpstr>
      <vt:lpstr>FELINE ARTHRITIS:</vt:lpstr>
      <vt:lpstr>Geriatric Cats: Multiple Conditions</vt:lpstr>
      <vt:lpstr>Geriatric Cats: Multiple Conditions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Subtitle</dc:title>
  <dc:creator>Martha Cannon</dc:creator>
  <cp:lastModifiedBy>Martha Cannon</cp:lastModifiedBy>
  <cp:revision>81</cp:revision>
  <dcterms:created xsi:type="dcterms:W3CDTF">2020-03-02T17:16:51Z</dcterms:created>
  <dcterms:modified xsi:type="dcterms:W3CDTF">2022-03-10T10:28:31Z</dcterms:modified>
</cp:coreProperties>
</file>